
<file path=[Content_Types].xml><?xml version="1.0" encoding="utf-8"?>
<Types xmlns="http://schemas.openxmlformats.org/package/2006/content-types">
  <Override PartName="/ppt/slides/slide18.xml" ContentType="application/vnd.openxmlformats-officedocument.presentationml.slide+xml"/>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Default Extension="rels" ContentType="application/vnd.openxmlformats-package.relationships+xml"/>
  <Override PartName="/ppt/slides/slide10.xml" ContentType="application/vnd.openxmlformats-officedocument.presentationml.slide+xml"/>
  <Override PartName="/ppt/slideLayouts/slideLayout5.xml" ContentType="application/vnd.openxmlformats-officedocument.presentationml.slideLayout+xml"/>
  <Override PartName="/ppt/notesMasters/notesMaster1.xml" ContentType="application/vnd.openxmlformats-officedocument.presentationml.notesMaster+xml"/>
  <Override PartName="/ppt/slides/slide1.xml" ContentType="application/vnd.openxmlformats-officedocument.presentationml.slide+xml"/>
  <Override PartName="/ppt/slides/slide26.xml" ContentType="application/vnd.openxmlformats-officedocument.presentationml.slide+xml"/>
  <Default Extension="jpeg" ContentType="image/jpeg"/>
  <Override PartName="/docProps/app.xml" ContentType="application/vnd.openxmlformats-officedocument.extended-properties+xml"/>
  <Override PartName="/ppt/theme/theme2.xml" ContentType="application/vnd.openxmlformats-officedocument.theme+xml"/>
  <Override PartName="/ppt/slideLayouts/slideLayout1.xml" ContentType="application/vnd.openxmlformats-officedocument.presentationml.slideLayout+xml"/>
  <Override PartName="/ppt/slides/slide22.xml" ContentType="application/vnd.openxmlformats-officedocument.presentationml.slide+xml"/>
  <Override PartName="/ppt/slides/slide30.xml" ContentType="application/vnd.openxmlformats-officedocument.presentationml.slide+xml"/>
  <Default Extension="xml" ContentType="application/xml"/>
  <Override PartName="/ppt/slides/slide19.xml" ContentType="application/vnd.openxmlformats-officedocument.presentationml.slide+xml"/>
  <Override PartName="/ppt/tableStyles.xml" ContentType="application/vnd.openxmlformats-officedocument.presentationml.tableStyles+xml"/>
  <Override PartName="/ppt/slides/slide15.xml" ContentType="application/vnd.openxmlformats-officedocument.presentationml.slide+xml"/>
  <Override PartName="/ppt/notesSlides/notesSlide1.xml" ContentType="application/vnd.openxmlformats-officedocument.presentationml.notesSlide+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7.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slides/slide23.xml" ContentType="application/vnd.openxmlformats-officedocument.presentationml.slide+xml"/>
  <Override PartName="/ppt/slides/slide16.xml" ContentType="application/vnd.openxmlformats-officedocument.presentationml.slide+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s/slide28.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20.xml" ContentType="application/vnd.openxmlformats-officedocument.presentationml.slide+xml"/>
  <Override PartName="/ppt/slides/slide1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slides/slide29.xml" ContentType="application/vnd.openxmlformats-officedocument.presentationml.slide+xml"/>
  <Override PartName="/ppt/slideLayouts/slideLayout4.xml" ContentType="application/vnd.openxmlformats-officedocument.presentationml.slideLayout+xml"/>
  <Override PartName="/ppt/slides/slide25.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48" r:id="rId1"/>
  </p:sldMasterIdLst>
  <p:notesMasterIdLst>
    <p:notesMasterId r:id="rId32"/>
  </p:notesMasterIdLst>
  <p:sldIdLst>
    <p:sldId id="256" r:id="rId2"/>
    <p:sldId id="257" r:id="rId3"/>
    <p:sldId id="258" r:id="rId4"/>
    <p:sldId id="284" r:id="rId5"/>
    <p:sldId id="259" r:id="rId6"/>
    <p:sldId id="260" r:id="rId7"/>
    <p:sldId id="280" r:id="rId8"/>
    <p:sldId id="279" r:id="rId9"/>
    <p:sldId id="261" r:id="rId10"/>
    <p:sldId id="262" r:id="rId11"/>
    <p:sldId id="264" r:id="rId12"/>
    <p:sldId id="265" r:id="rId13"/>
    <p:sldId id="266" r:id="rId14"/>
    <p:sldId id="267" r:id="rId15"/>
    <p:sldId id="263" r:id="rId16"/>
    <p:sldId id="285" r:id="rId17"/>
    <p:sldId id="270" r:id="rId18"/>
    <p:sldId id="286" r:id="rId19"/>
    <p:sldId id="271" r:id="rId20"/>
    <p:sldId id="272" r:id="rId21"/>
    <p:sldId id="274" r:id="rId22"/>
    <p:sldId id="283" r:id="rId23"/>
    <p:sldId id="273" r:id="rId24"/>
    <p:sldId id="275" r:id="rId25"/>
    <p:sldId id="276" r:id="rId26"/>
    <p:sldId id="277" r:id="rId27"/>
    <p:sldId id="278" r:id="rId28"/>
    <p:sldId id="282" r:id="rId29"/>
    <p:sldId id="281" r:id="rId30"/>
    <p:sldId id="287"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p:restoredLeft sz="15620"/>
    <p:restoredTop sz="94660"/>
  </p:normalViewPr>
  <p:slideViewPr>
    <p:cSldViewPr snapToGrid="0" snapToObjects="1">
      <p:cViewPr varScale="1">
        <p:scale>
          <a:sx n="98" d="100"/>
          <a:sy n="98" d="100"/>
        </p:scale>
        <p:origin x="-640" y="-11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8EEBD8-5985-6D44-89E6-E78CC3838758}" type="datetimeFigureOut">
              <a:rPr lang="en-US" smtClean="0"/>
              <a:t>7/6/19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50C7423-B8E4-454B-874C-A4CABFDA3C65}"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50C7423-B8E4-454B-874C-A4CABFDA3C65}"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C657216-3E8E-D94F-B17C-A2A4BBE228BC}" type="datetimeFigureOut">
              <a:rPr lang="en-US" smtClean="0"/>
              <a:t>7/4/19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E542C1-D1FF-1947-976E-FF9B90CD097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657216-3E8E-D94F-B17C-A2A4BBE228BC}" type="datetimeFigureOut">
              <a:rPr lang="en-US" smtClean="0"/>
              <a:t>7/4/19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E542C1-D1FF-1947-976E-FF9B90CD097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657216-3E8E-D94F-B17C-A2A4BBE228BC}" type="datetimeFigureOut">
              <a:rPr lang="en-US" smtClean="0"/>
              <a:t>7/4/19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E542C1-D1FF-1947-976E-FF9B90CD097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C657216-3E8E-D94F-B17C-A2A4BBE228BC}" type="datetimeFigureOut">
              <a:rPr lang="en-US" smtClean="0"/>
              <a:t>7/4/19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E542C1-D1FF-1947-976E-FF9B90CD097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C657216-3E8E-D94F-B17C-A2A4BBE228BC}" type="datetimeFigureOut">
              <a:rPr lang="en-US" smtClean="0"/>
              <a:t>7/4/19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E542C1-D1FF-1947-976E-FF9B90CD097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C657216-3E8E-D94F-B17C-A2A4BBE228BC}" type="datetimeFigureOut">
              <a:rPr lang="en-US" smtClean="0"/>
              <a:t>7/4/19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E542C1-D1FF-1947-976E-FF9B90CD097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C657216-3E8E-D94F-B17C-A2A4BBE228BC}" type="datetimeFigureOut">
              <a:rPr lang="en-US" smtClean="0"/>
              <a:t>7/4/19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E542C1-D1FF-1947-976E-FF9B90CD097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C657216-3E8E-D94F-B17C-A2A4BBE228BC}" type="datetimeFigureOut">
              <a:rPr lang="en-US" smtClean="0"/>
              <a:t>7/4/19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BE542C1-D1FF-1947-976E-FF9B90CD097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657216-3E8E-D94F-B17C-A2A4BBE228BC}" type="datetimeFigureOut">
              <a:rPr lang="en-US" smtClean="0"/>
              <a:t>7/4/19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E542C1-D1FF-1947-976E-FF9B90CD097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657216-3E8E-D94F-B17C-A2A4BBE228BC}" type="datetimeFigureOut">
              <a:rPr lang="en-US" smtClean="0"/>
              <a:t>7/4/19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E542C1-D1FF-1947-976E-FF9B90CD097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657216-3E8E-D94F-B17C-A2A4BBE228BC}" type="datetimeFigureOut">
              <a:rPr lang="en-US" smtClean="0"/>
              <a:t>7/4/19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E542C1-D1FF-1947-976E-FF9B90CD097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657216-3E8E-D94F-B17C-A2A4BBE228BC}" type="datetimeFigureOut">
              <a:rPr lang="en-US" smtClean="0"/>
              <a:t>7/4/19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E542C1-D1FF-1947-976E-FF9B90CD097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gaborfodor/additional-kiva-snapshot" TargetMode="External"/><Relationship Id="rId4" Type="http://schemas.openxmlformats.org/officeDocument/2006/relationships/hyperlink" Target="https://www.kiva.org/about/how" TargetMode="External"/><Relationship Id="rId1" Type="http://schemas.openxmlformats.org/officeDocument/2006/relationships/slideLayout" Target="../slideLayouts/slideLayout2.xml"/><Relationship Id="rId2" Type="http://schemas.openxmlformats.org/officeDocument/2006/relationships/hyperlink" Target="https://www.kaggle.com/kiva/data-science-for-good-kiva-crowdfundin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hyperlink" Target="https://www.kiva.org/lend/1789779"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smtClean="0"/>
              <a:t>Predictive Modeling of Funding for </a:t>
            </a:r>
            <a:r>
              <a:rPr lang="en-US" sz="4000" dirty="0" err="1" smtClean="0"/>
              <a:t>Kiva</a:t>
            </a:r>
            <a:r>
              <a:rPr lang="en-US" sz="4000" dirty="0" smtClean="0"/>
              <a:t> Microloans</a:t>
            </a:r>
            <a:endParaRPr lang="en-US" sz="4000" dirty="0"/>
          </a:p>
        </p:txBody>
      </p:sp>
      <p:sp>
        <p:nvSpPr>
          <p:cNvPr id="3" name="Subtitle 2"/>
          <p:cNvSpPr>
            <a:spLocks noGrp="1"/>
          </p:cNvSpPr>
          <p:nvPr>
            <p:ph type="subTitle" idx="1"/>
          </p:nvPr>
        </p:nvSpPr>
        <p:spPr/>
        <p:txBody>
          <a:bodyPr/>
          <a:lstStyle/>
          <a:p>
            <a:r>
              <a:rPr lang="en-US" dirty="0" smtClean="0"/>
              <a:t>Morgan D. Kauffman</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Processing</a:t>
            </a:r>
            <a:endParaRPr lang="en-US" dirty="0"/>
          </a:p>
        </p:txBody>
      </p:sp>
      <p:sp>
        <p:nvSpPr>
          <p:cNvPr id="3" name="Content Placeholder 2"/>
          <p:cNvSpPr>
            <a:spLocks noGrp="1"/>
          </p:cNvSpPr>
          <p:nvPr>
            <p:ph idx="1"/>
          </p:nvPr>
        </p:nvSpPr>
        <p:spPr/>
        <p:txBody>
          <a:bodyPr numCol="3">
            <a:normAutofit/>
          </a:bodyPr>
          <a:lstStyle/>
          <a:p>
            <a:pPr>
              <a:buNone/>
            </a:pPr>
            <a:r>
              <a:rPr lang="en-US" sz="1200" b="1" dirty="0" smtClean="0"/>
              <a:t>Time</a:t>
            </a:r>
          </a:p>
          <a:p>
            <a:pPr>
              <a:buNone/>
            </a:pPr>
            <a:r>
              <a:rPr lang="en-US" sz="1200" dirty="0" smtClean="0"/>
              <a:t>Split strings:</a:t>
            </a:r>
          </a:p>
          <a:p>
            <a:pPr>
              <a:buNone/>
            </a:pPr>
            <a:r>
              <a:rPr lang="en-US" sz="1200" dirty="0" smtClean="0"/>
              <a:t>(“2014-01-15 02:23:45.000 +0000”)</a:t>
            </a:r>
          </a:p>
          <a:p>
            <a:r>
              <a:rPr lang="en-US" sz="1200" dirty="0" err="1" smtClean="0"/>
              <a:t>posted_time</a:t>
            </a:r>
            <a:r>
              <a:rPr lang="en-US" sz="1200" dirty="0" smtClean="0"/>
              <a:t>	</a:t>
            </a:r>
          </a:p>
          <a:p>
            <a:r>
              <a:rPr lang="en-US" sz="1200" dirty="0" err="1" smtClean="0"/>
              <a:t>disburse_time</a:t>
            </a:r>
            <a:endParaRPr lang="en-US" sz="1200" dirty="0" smtClean="0"/>
          </a:p>
          <a:p>
            <a:pPr>
              <a:buNone/>
            </a:pPr>
            <a:endParaRPr lang="en-US" sz="1200" dirty="0" smtClean="0"/>
          </a:p>
          <a:p>
            <a:pPr>
              <a:buNone/>
            </a:pPr>
            <a:r>
              <a:rPr lang="en-US" sz="1200" dirty="0" smtClean="0"/>
              <a:t>Become…</a:t>
            </a:r>
          </a:p>
          <a:p>
            <a:r>
              <a:rPr lang="en-US" sz="1200" dirty="0" err="1" smtClean="0"/>
              <a:t>posted_year</a:t>
            </a:r>
            <a:r>
              <a:rPr lang="en-US" sz="1200" dirty="0" smtClean="0"/>
              <a:t> / _month / _day</a:t>
            </a:r>
          </a:p>
          <a:p>
            <a:r>
              <a:rPr lang="en-US" sz="1200" dirty="0" err="1" smtClean="0"/>
              <a:t>disburse_year</a:t>
            </a:r>
            <a:r>
              <a:rPr lang="en-US" sz="1200" dirty="0" smtClean="0"/>
              <a:t> / _month / _day</a:t>
            </a:r>
          </a:p>
          <a:p>
            <a:pPr>
              <a:buNone/>
            </a:pPr>
            <a:endParaRPr lang="en-US" sz="1200" dirty="0" smtClean="0"/>
          </a:p>
          <a:p>
            <a:pPr>
              <a:buNone/>
            </a:pPr>
            <a:r>
              <a:rPr lang="en-US" sz="1200" dirty="0" smtClean="0"/>
              <a:t>Translate month/day into time of year</a:t>
            </a:r>
          </a:p>
          <a:p>
            <a:r>
              <a:rPr lang="en-US" sz="1200" dirty="0" err="1" smtClean="0"/>
              <a:t>posted_yearfraction</a:t>
            </a:r>
            <a:endParaRPr lang="en-US" sz="1200" dirty="0" smtClean="0"/>
          </a:p>
          <a:p>
            <a:r>
              <a:rPr lang="en-US" sz="1200" dirty="0" err="1" smtClean="0"/>
              <a:t>disburse_yearfraction</a:t>
            </a:r>
            <a:endParaRPr lang="en-US" sz="1200" dirty="0" smtClean="0"/>
          </a:p>
          <a:p>
            <a:pPr>
              <a:buNone/>
            </a:pPr>
            <a:endParaRPr lang="en-US" sz="1200" dirty="0" smtClean="0"/>
          </a:p>
          <a:p>
            <a:pPr>
              <a:buNone/>
            </a:pPr>
            <a:r>
              <a:rPr lang="en-US" sz="1200" dirty="0" smtClean="0"/>
              <a:t>Translate into rough point in timeline</a:t>
            </a:r>
          </a:p>
          <a:p>
            <a:r>
              <a:rPr lang="en-US" sz="1200" dirty="0" err="1" smtClean="0"/>
              <a:t>posted_multiyear_day</a:t>
            </a:r>
            <a:endParaRPr lang="en-US" sz="1200" dirty="0" smtClean="0"/>
          </a:p>
          <a:p>
            <a:r>
              <a:rPr lang="en-US" sz="1200" dirty="0" err="1" smtClean="0"/>
              <a:t>disburse_multiyear_day</a:t>
            </a:r>
            <a:endParaRPr lang="en-US" sz="1200" dirty="0" smtClean="0"/>
          </a:p>
          <a:p>
            <a:endParaRPr lang="en-US" sz="1200" dirty="0" smtClean="0"/>
          </a:p>
          <a:p>
            <a:pPr>
              <a:buNone/>
            </a:pPr>
            <a:r>
              <a:rPr lang="en-US" sz="1200" dirty="0" smtClean="0"/>
              <a:t>Subtract posting from dispersal dates</a:t>
            </a:r>
          </a:p>
          <a:p>
            <a:r>
              <a:rPr lang="en-US" sz="1200" dirty="0" err="1" smtClean="0"/>
              <a:t>post_disperse_difference</a:t>
            </a:r>
            <a:endParaRPr lang="en-US" sz="1200" dirty="0" smtClean="0"/>
          </a:p>
          <a:p>
            <a:pPr>
              <a:buNone/>
            </a:pPr>
            <a:r>
              <a:rPr lang="en-US" sz="1200" b="1" dirty="0" smtClean="0"/>
              <a:t>Borrower Gender &amp; Count</a:t>
            </a:r>
          </a:p>
          <a:p>
            <a:pPr>
              <a:buNone/>
            </a:pPr>
            <a:r>
              <a:rPr lang="en-US" sz="1200" dirty="0" smtClean="0"/>
              <a:t>Split strings (“female, female, male”) into counts of genders</a:t>
            </a:r>
          </a:p>
          <a:p>
            <a:r>
              <a:rPr lang="en-US" sz="1200" dirty="0" err="1" smtClean="0"/>
              <a:t>male_borrowers</a:t>
            </a:r>
            <a:endParaRPr lang="en-US" sz="1200" dirty="0" smtClean="0"/>
          </a:p>
          <a:p>
            <a:r>
              <a:rPr lang="en-US" sz="1200" dirty="0" err="1" smtClean="0"/>
              <a:t>female_borrowers</a:t>
            </a:r>
            <a:endParaRPr lang="en-US" sz="1200" dirty="0" smtClean="0"/>
          </a:p>
          <a:p>
            <a:pPr>
              <a:buNone/>
            </a:pPr>
            <a:endParaRPr lang="en-US" sz="1200" dirty="0" smtClean="0"/>
          </a:p>
          <a:p>
            <a:pPr>
              <a:buNone/>
            </a:pPr>
            <a:r>
              <a:rPr lang="en-US" sz="1200" dirty="0" smtClean="0"/>
              <a:t>Identify any mixed-gender borrower groups</a:t>
            </a:r>
          </a:p>
          <a:p>
            <a:r>
              <a:rPr lang="en-US" sz="1200" dirty="0" err="1" smtClean="0"/>
              <a:t>mixed_gender_borrowers</a:t>
            </a:r>
            <a:endParaRPr lang="en-US" sz="1200" dirty="0" smtClean="0"/>
          </a:p>
          <a:p>
            <a:pPr>
              <a:buNone/>
            </a:pPr>
            <a:endParaRPr lang="en-US" sz="1200" dirty="0" smtClean="0"/>
          </a:p>
          <a:p>
            <a:pPr>
              <a:buNone/>
            </a:pPr>
            <a:r>
              <a:rPr lang="en-US" sz="1200" dirty="0" smtClean="0"/>
              <a:t>Get total count of borrowers</a:t>
            </a:r>
          </a:p>
          <a:p>
            <a:r>
              <a:rPr lang="en-US" sz="1200" dirty="0" err="1" smtClean="0"/>
              <a:t>borrower_count</a:t>
            </a:r>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pPr>
              <a:buNone/>
            </a:pPr>
            <a:r>
              <a:rPr lang="en-US" sz="1200" b="1" dirty="0" smtClean="0"/>
              <a:t>Borrower Pictured</a:t>
            </a:r>
          </a:p>
          <a:p>
            <a:pPr>
              <a:buNone/>
            </a:pPr>
            <a:r>
              <a:rPr lang="en-US" sz="1200" dirty="0" smtClean="0"/>
              <a:t>Split strings (“true, false, true”) into counts of pictured/</a:t>
            </a:r>
            <a:r>
              <a:rPr lang="en-US" sz="1200" dirty="0" err="1" smtClean="0"/>
              <a:t>unpictured</a:t>
            </a:r>
            <a:endParaRPr lang="en-US" sz="1200" dirty="0" smtClean="0"/>
          </a:p>
          <a:p>
            <a:r>
              <a:rPr lang="en-US" sz="1200" dirty="0" err="1" smtClean="0"/>
              <a:t>pictured_borrowers</a:t>
            </a:r>
            <a:endParaRPr lang="en-US" sz="1200" dirty="0" smtClean="0"/>
          </a:p>
          <a:p>
            <a:r>
              <a:rPr lang="en-US" sz="1200" dirty="0" err="1" smtClean="0"/>
              <a:t>unpictured_borrowers</a:t>
            </a:r>
            <a:endParaRPr lang="en-US" sz="1200" dirty="0" smtClean="0"/>
          </a:p>
          <a:p>
            <a:pPr>
              <a:buNone/>
            </a:pPr>
            <a:endParaRPr lang="en-US" sz="1200" dirty="0" smtClean="0"/>
          </a:p>
          <a:p>
            <a:pPr>
              <a:buNone/>
            </a:pPr>
            <a:r>
              <a:rPr lang="en-US" sz="1200" dirty="0" smtClean="0"/>
              <a:t>Create ratio, 1 = all pictured, 0 = none</a:t>
            </a:r>
          </a:p>
          <a:p>
            <a:r>
              <a:rPr lang="en-US" sz="1200" dirty="0" err="1" smtClean="0"/>
              <a:t>pictured_ratio</a:t>
            </a:r>
            <a:endParaRPr lang="en-US" sz="1200" dirty="0" smtClean="0"/>
          </a:p>
          <a:p>
            <a:endParaRPr lang="en-US" sz="1200" dirty="0" smtClean="0"/>
          </a:p>
          <a:p>
            <a:pPr>
              <a:buNone/>
            </a:pPr>
            <a:endParaRPr lang="en-US" sz="1200" dirty="0" smtClean="0"/>
          </a:p>
          <a:p>
            <a:pPr>
              <a:buNone/>
            </a:pPr>
            <a:endParaRPr lang="en-US" sz="1200" dirty="0"/>
          </a:p>
          <a:p>
            <a:pPr>
              <a:buNone/>
            </a:pPr>
            <a:endParaRPr lang="en-US" sz="1200" dirty="0" smtClean="0"/>
          </a:p>
          <a:p>
            <a:pPr>
              <a:buNone/>
            </a:pPr>
            <a:r>
              <a:rPr lang="en-US" sz="1200" b="1" dirty="0" smtClean="0"/>
              <a:t>Tags</a:t>
            </a:r>
          </a:p>
          <a:p>
            <a:pPr>
              <a:buNone/>
            </a:pPr>
            <a:r>
              <a:rPr lang="en-US" sz="1200" dirty="0" smtClean="0"/>
              <a:t>Separate strings (“#User </a:t>
            </a:r>
            <a:r>
              <a:rPr lang="en-US" sz="1200" dirty="0"/>
              <a:t>F</a:t>
            </a:r>
            <a:r>
              <a:rPr lang="en-US" sz="1200" dirty="0" smtClean="0"/>
              <a:t>avorite, #Animals, #Parent”) into component tags</a:t>
            </a:r>
          </a:p>
          <a:p>
            <a:pPr>
              <a:buNone/>
            </a:pPr>
            <a:r>
              <a:rPr lang="en-US" sz="1200" dirty="0" smtClean="0"/>
              <a:t>Create binary dummy columns for each tag, or the absence of all tags (‘no tags’ replacing </a:t>
            </a:r>
            <a:r>
              <a:rPr lang="en-US" sz="1200" dirty="0" err="1" smtClean="0"/>
              <a:t>NaN</a:t>
            </a:r>
            <a:r>
              <a:rPr lang="en-US" sz="1200" dirty="0" smtClean="0"/>
              <a:t> value)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a:t>
            </a:r>
            <a:endParaRPr lang="en-US" dirty="0"/>
          </a:p>
        </p:txBody>
      </p:sp>
      <p:sp>
        <p:nvSpPr>
          <p:cNvPr id="3" name="Content Placeholder 2"/>
          <p:cNvSpPr>
            <a:spLocks noGrp="1"/>
          </p:cNvSpPr>
          <p:nvPr>
            <p:ph idx="1"/>
          </p:nvPr>
        </p:nvSpPr>
        <p:spPr>
          <a:xfrm>
            <a:off x="457200" y="1600200"/>
            <a:ext cx="8229600" cy="5008359"/>
          </a:xfrm>
        </p:spPr>
        <p:txBody>
          <a:bodyPr>
            <a:normAutofit fontScale="92500" lnSpcReduction="10000"/>
          </a:bodyPr>
          <a:lstStyle/>
          <a:p>
            <a:r>
              <a:rPr lang="en-US" dirty="0" smtClean="0"/>
              <a:t>Cluster loans by geographic distribution and national economic statistics</a:t>
            </a:r>
          </a:p>
          <a:p>
            <a:r>
              <a:rPr lang="en-US" dirty="0" smtClean="0"/>
              <a:t>Take per-capita national economic indicators and loan coordinates</a:t>
            </a:r>
          </a:p>
          <a:p>
            <a:pPr lvl="1"/>
            <a:r>
              <a:rPr lang="en-US" dirty="0" err="1" smtClean="0"/>
              <a:t>population_below_poverty_line</a:t>
            </a:r>
            <a:r>
              <a:rPr lang="en-US" dirty="0" smtClean="0"/>
              <a:t> (measured as %)</a:t>
            </a:r>
          </a:p>
          <a:p>
            <a:pPr lvl="1"/>
            <a:r>
              <a:rPr lang="en-US" dirty="0" err="1" smtClean="0"/>
              <a:t>hdi</a:t>
            </a:r>
            <a:endParaRPr lang="en-US" dirty="0" smtClean="0"/>
          </a:p>
          <a:p>
            <a:pPr lvl="1"/>
            <a:r>
              <a:rPr lang="en-US" dirty="0" err="1" smtClean="0"/>
              <a:t>life_expectancy</a:t>
            </a:r>
            <a:endParaRPr lang="en-US" dirty="0" smtClean="0"/>
          </a:p>
          <a:p>
            <a:pPr lvl="1"/>
            <a:r>
              <a:rPr lang="en-US" dirty="0" err="1" smtClean="0"/>
              <a:t>expected_years_of_schooling</a:t>
            </a:r>
            <a:endParaRPr lang="en-US" dirty="0" smtClean="0"/>
          </a:p>
          <a:p>
            <a:pPr lvl="1"/>
            <a:r>
              <a:rPr lang="en-US" dirty="0" err="1" smtClean="0"/>
              <a:t>mean_years_of_schooling</a:t>
            </a:r>
            <a:endParaRPr lang="en-US" dirty="0" smtClean="0"/>
          </a:p>
          <a:p>
            <a:pPr lvl="1"/>
            <a:r>
              <a:rPr lang="en-US" dirty="0" smtClean="0"/>
              <a:t>Longitude</a:t>
            </a:r>
          </a:p>
          <a:p>
            <a:pPr lvl="1"/>
            <a:r>
              <a:rPr lang="en-US" dirty="0"/>
              <a:t>l</a:t>
            </a:r>
            <a:r>
              <a:rPr lang="en-US" dirty="0" smtClean="0"/>
              <a:t>atitude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Geographic + Economic clusters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7200" y="1324062"/>
            <a:ext cx="8229600" cy="502862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Purely economic clusters, </a:t>
            </a:r>
            <a:r>
              <a:rPr lang="en-US" dirty="0" smtClean="0"/>
              <a:t>K-Means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70048" y="1364165"/>
            <a:ext cx="8606584" cy="5303101"/>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800" dirty="0" smtClean="0"/>
              <a:t>Purely economic clusters, Mean-Shift</a:t>
            </a:r>
            <a:endParaRPr lang="en-US" sz="3800"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43311" y="1371591"/>
            <a:ext cx="8673425" cy="5280195"/>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PCA Generation</a:t>
            </a:r>
            <a:endParaRPr lang="en-US" dirty="0"/>
          </a:p>
        </p:txBody>
      </p:sp>
      <p:sp>
        <p:nvSpPr>
          <p:cNvPr id="3" name="Content Placeholder 2"/>
          <p:cNvSpPr>
            <a:spLocks noGrp="1"/>
          </p:cNvSpPr>
          <p:nvPr>
            <p:ph idx="1"/>
          </p:nvPr>
        </p:nvSpPr>
        <p:spPr>
          <a:xfrm>
            <a:off x="457200" y="1600201"/>
            <a:ext cx="8229600" cy="2287188"/>
          </a:xfrm>
        </p:spPr>
        <p:txBody>
          <a:bodyPr>
            <a:normAutofit fontScale="62500" lnSpcReduction="20000"/>
          </a:bodyPr>
          <a:lstStyle/>
          <a:p>
            <a:r>
              <a:rPr lang="en-US" dirty="0" smtClean="0"/>
              <a:t>Take year and month features and convert them into two </a:t>
            </a:r>
            <a:r>
              <a:rPr lang="en-US" dirty="0" err="1" smtClean="0"/>
              <a:t>PCAs</a:t>
            </a:r>
            <a:endParaRPr lang="en-US" dirty="0" smtClean="0"/>
          </a:p>
          <a:p>
            <a:pPr lvl="1"/>
            <a:r>
              <a:rPr lang="en-US" dirty="0" err="1" smtClean="0"/>
              <a:t>loan_year_PCA</a:t>
            </a:r>
            <a:endParaRPr lang="en-US" dirty="0" smtClean="0"/>
          </a:p>
          <a:p>
            <a:pPr lvl="1"/>
            <a:r>
              <a:rPr lang="en-US" dirty="0" err="1" smtClean="0"/>
              <a:t>loan_month_PCA</a:t>
            </a:r>
            <a:endParaRPr lang="en-US" dirty="0" smtClean="0"/>
          </a:p>
          <a:p>
            <a:endParaRPr lang="en-US" dirty="0" smtClean="0"/>
          </a:p>
          <a:p>
            <a:endParaRPr lang="en-US" dirty="0" smtClean="0"/>
          </a:p>
          <a:p>
            <a:r>
              <a:rPr lang="en-US" dirty="0" smtClean="0"/>
              <a:t>Take the high-</a:t>
            </a:r>
            <a:r>
              <a:rPr lang="en-US" dirty="0" err="1" smtClean="0"/>
              <a:t>n</a:t>
            </a:r>
            <a:r>
              <a:rPr lang="en-US" dirty="0" smtClean="0"/>
              <a:t> categorical features, convert them into dummy-variables and then convert those ~800 binary features into a set of 20 PCA vectors</a:t>
            </a:r>
          </a:p>
        </p:txBody>
      </p:sp>
      <p:sp>
        <p:nvSpPr>
          <p:cNvPr id="4" name="Content Placeholder 2"/>
          <p:cNvSpPr txBox="1">
            <a:spLocks/>
          </p:cNvSpPr>
          <p:nvPr/>
        </p:nvSpPr>
        <p:spPr>
          <a:xfrm>
            <a:off x="1451373" y="3880907"/>
            <a:ext cx="6077642" cy="1775239"/>
          </a:xfrm>
          <a:prstGeom prst="rect">
            <a:avLst/>
          </a:prstGeom>
        </p:spPr>
        <p:txBody>
          <a:bodyPr vert="horz" lIns="91440" tIns="45720" rIns="91440" bIns="45720" numCol="2" rtlCol="0">
            <a:noAutofit/>
          </a:bodyPr>
          <a:lstStyle/>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b="0" i="0" u="none" strike="noStrike" kern="1200" cap="none" spc="0" normalizeH="0" baseline="0" noProof="0" dirty="0" err="1" smtClean="0">
                <a:ln>
                  <a:noFill/>
                </a:ln>
                <a:solidFill>
                  <a:schemeClr val="tx1"/>
                </a:solidFill>
                <a:effectLst/>
                <a:uLnTx/>
                <a:uFillTx/>
                <a:latin typeface="+mn-lt"/>
                <a:ea typeface="+mn-ea"/>
                <a:cs typeface="+mn-cs"/>
              </a:rPr>
              <a:t>activity_name</a:t>
            </a:r>
            <a:endParaRPr kumimoji="0" lang="en-US"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b="0" i="0" u="none" strike="noStrike" kern="1200" cap="none" spc="0" normalizeH="0" baseline="0" noProof="0" dirty="0" err="1" smtClean="0">
                <a:ln>
                  <a:noFill/>
                </a:ln>
                <a:solidFill>
                  <a:schemeClr val="tx1"/>
                </a:solidFill>
                <a:effectLst/>
                <a:uLnTx/>
                <a:uFillTx/>
                <a:latin typeface="+mn-lt"/>
                <a:ea typeface="+mn-ea"/>
                <a:cs typeface="+mn-cs"/>
              </a:rPr>
              <a:t>sector_name</a:t>
            </a:r>
            <a:endParaRPr kumimoji="0" lang="en-US"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b="0" i="0" u="none" strike="noStrike" kern="1200" cap="none" spc="0" normalizeH="0" baseline="0" noProof="0" dirty="0" smtClean="0">
                <a:ln>
                  <a:noFill/>
                </a:ln>
                <a:solidFill>
                  <a:schemeClr val="tx1"/>
                </a:solidFill>
                <a:effectLst/>
                <a:uLnTx/>
                <a:uFillTx/>
                <a:latin typeface="+mn-lt"/>
                <a:ea typeface="+mn-ea"/>
                <a:cs typeface="+mn-cs"/>
              </a:rPr>
              <a:t>currency</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b="0" i="0" u="none" strike="noStrike" kern="1200" cap="none" spc="0" normalizeH="0" baseline="0" noProof="0" dirty="0" err="1" smtClean="0">
                <a:ln>
                  <a:noFill/>
                </a:ln>
                <a:solidFill>
                  <a:schemeClr val="tx1"/>
                </a:solidFill>
                <a:effectLst/>
                <a:uLnTx/>
                <a:uFillTx/>
                <a:latin typeface="+mn-lt"/>
                <a:ea typeface="+mn-ea"/>
                <a:cs typeface="+mn-cs"/>
              </a:rPr>
              <a:t>partner_id</a:t>
            </a:r>
            <a:endParaRPr kumimoji="0" lang="en-US"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endParaRPr lang="en-US" dirty="0" smtClean="0"/>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b="0" i="0" u="none" strike="noStrike" kern="1200" cap="none" spc="0" normalizeH="0" baseline="0" noProof="0" dirty="0" smtClean="0">
                <a:ln>
                  <a:noFill/>
                </a:ln>
                <a:solidFill>
                  <a:schemeClr val="tx1"/>
                </a:solidFill>
                <a:effectLst/>
                <a:uLnTx/>
                <a:uFillTx/>
                <a:latin typeface="+mn-lt"/>
                <a:ea typeface="+mn-ea"/>
                <a:cs typeface="+mn-cs"/>
              </a:rPr>
              <a:t>econ_ms19_cluster</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b="0" i="0" u="none" strike="noStrike" kern="1200" cap="none" spc="0" normalizeH="0" baseline="0" noProof="0" dirty="0" smtClean="0">
                <a:ln>
                  <a:noFill/>
                </a:ln>
                <a:solidFill>
                  <a:schemeClr val="tx1"/>
                </a:solidFill>
                <a:effectLst/>
                <a:uLnTx/>
                <a:uFillTx/>
                <a:latin typeface="+mn-lt"/>
                <a:ea typeface="+mn-ea"/>
                <a:cs typeface="+mn-cs"/>
              </a:rPr>
              <a:t>econ_ms16_cluster</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b="0" i="0" u="none" strike="noStrike" kern="1200" cap="none" spc="0" normalizeH="0" baseline="0" noProof="0" dirty="0" smtClean="0">
                <a:ln>
                  <a:noFill/>
                </a:ln>
                <a:solidFill>
                  <a:schemeClr val="tx1"/>
                </a:solidFill>
                <a:effectLst/>
                <a:uLnTx/>
                <a:uFillTx/>
                <a:latin typeface="+mn-lt"/>
                <a:ea typeface="+mn-ea"/>
                <a:cs typeface="+mn-cs"/>
              </a:rPr>
              <a:t>econ_k24_cluster</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b="0" i="0" u="none" strike="noStrike" kern="1200" cap="none" spc="0" normalizeH="0" baseline="0" noProof="0" dirty="0" smtClean="0">
                <a:ln>
                  <a:noFill/>
                </a:ln>
                <a:solidFill>
                  <a:schemeClr val="tx1"/>
                </a:solidFill>
                <a:effectLst/>
                <a:uLnTx/>
                <a:uFillTx/>
                <a:latin typeface="+mn-lt"/>
                <a:ea typeface="+mn-ea"/>
                <a:cs typeface="+mn-cs"/>
              </a:rPr>
              <a:t>econ_k36_cluster</a:t>
            </a:r>
          </a:p>
          <a:p>
            <a:pPr marL="742950" marR="0" lvl="1" indent="-285750" algn="l" defTabSz="457200" rtl="0" eaLnBrk="1" fontAlgn="auto" latinLnBrk="0" hangingPunct="1">
              <a:lnSpc>
                <a:spcPct val="100000"/>
              </a:lnSpc>
              <a:spcBef>
                <a:spcPct val="20000"/>
              </a:spcBef>
              <a:spcAft>
                <a:spcPts val="0"/>
              </a:spcAft>
              <a:buClrTx/>
              <a:buSzTx/>
              <a:buFont typeface="Arial"/>
              <a:buChar char="–"/>
              <a:tabLst/>
              <a:defRPr/>
            </a:pPr>
            <a:r>
              <a:rPr kumimoji="0" lang="en-US" b="0" i="0" u="none" strike="noStrike" kern="1200" cap="none" spc="0" normalizeH="0" baseline="0" noProof="0" dirty="0" smtClean="0">
                <a:ln>
                  <a:noFill/>
                </a:ln>
                <a:solidFill>
                  <a:schemeClr val="tx1"/>
                </a:solidFill>
                <a:effectLst/>
                <a:uLnTx/>
                <a:uFillTx/>
                <a:latin typeface="+mn-lt"/>
                <a:ea typeface="+mn-ea"/>
                <a:cs typeface="+mn-cs"/>
              </a:rPr>
              <a:t>geoecon_k44_cluster</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feature list</a:t>
            </a:r>
            <a:endParaRPr lang="en-US" dirty="0"/>
          </a:p>
        </p:txBody>
      </p:sp>
      <p:sp>
        <p:nvSpPr>
          <p:cNvPr id="3" name="Content Placeholder 2"/>
          <p:cNvSpPr>
            <a:spLocks noGrp="1"/>
          </p:cNvSpPr>
          <p:nvPr>
            <p:ph idx="1"/>
          </p:nvPr>
        </p:nvSpPr>
        <p:spPr/>
        <p:txBody>
          <a:bodyPr numCol="2">
            <a:noAutofit/>
          </a:bodyPr>
          <a:lstStyle/>
          <a:p>
            <a:pPr>
              <a:buNone/>
            </a:pPr>
            <a:r>
              <a:rPr lang="en-US" sz="1400" b="1" dirty="0" smtClean="0"/>
              <a:t>Base dataset features</a:t>
            </a:r>
          </a:p>
          <a:p>
            <a:r>
              <a:rPr lang="en-US" sz="1400" dirty="0" err="1" smtClean="0"/>
              <a:t>original_language</a:t>
            </a:r>
            <a:r>
              <a:rPr lang="en-US" sz="1400" dirty="0" smtClean="0"/>
              <a:t>, </a:t>
            </a:r>
            <a:r>
              <a:rPr lang="en-US" sz="1400" dirty="0" err="1" smtClean="0"/>
              <a:t>loan_amount</a:t>
            </a:r>
            <a:r>
              <a:rPr lang="en-US" sz="1400" dirty="0" smtClean="0"/>
              <a:t>, </a:t>
            </a:r>
            <a:r>
              <a:rPr lang="en-US" sz="1400" dirty="0" err="1" smtClean="0"/>
              <a:t>currency_policy</a:t>
            </a:r>
            <a:r>
              <a:rPr lang="en-US" sz="1400" dirty="0" smtClean="0"/>
              <a:t>, </a:t>
            </a:r>
            <a:r>
              <a:rPr lang="en-US" sz="1400" dirty="0" err="1" smtClean="0"/>
              <a:t>lender_term</a:t>
            </a:r>
            <a:r>
              <a:rPr lang="en-US" sz="1400" dirty="0" smtClean="0"/>
              <a:t>, </a:t>
            </a:r>
            <a:r>
              <a:rPr lang="en-US" sz="1400" dirty="0" err="1" smtClean="0"/>
              <a:t>repayment_interval</a:t>
            </a:r>
            <a:endParaRPr lang="en-US" sz="1400" dirty="0" smtClean="0"/>
          </a:p>
          <a:p>
            <a:endParaRPr lang="en-US" sz="1400" dirty="0" smtClean="0"/>
          </a:p>
          <a:p>
            <a:pPr>
              <a:buNone/>
            </a:pPr>
            <a:r>
              <a:rPr lang="en-US" sz="1400" b="1" dirty="0" smtClean="0"/>
              <a:t>National dataset features</a:t>
            </a:r>
          </a:p>
          <a:p>
            <a:r>
              <a:rPr lang="en-US" sz="1400" dirty="0" smtClean="0"/>
              <a:t>country_code3, continent, region, population, </a:t>
            </a:r>
            <a:r>
              <a:rPr lang="en-US" sz="1400" dirty="0" err="1" smtClean="0"/>
              <a:t>population_below_poverty_line</a:t>
            </a:r>
            <a:r>
              <a:rPr lang="en-US" sz="1400" dirty="0" smtClean="0"/>
              <a:t>, </a:t>
            </a:r>
            <a:r>
              <a:rPr lang="en-US" sz="1400" dirty="0" err="1" smtClean="0"/>
              <a:t>hdi</a:t>
            </a:r>
            <a:r>
              <a:rPr lang="en-US" sz="1400" dirty="0" smtClean="0"/>
              <a:t>, </a:t>
            </a:r>
            <a:r>
              <a:rPr lang="en-US" sz="1400" dirty="0" err="1" smtClean="0"/>
              <a:t>life_expectancy</a:t>
            </a:r>
            <a:r>
              <a:rPr lang="en-US" sz="1400" dirty="0" smtClean="0"/>
              <a:t>, </a:t>
            </a:r>
            <a:r>
              <a:rPr lang="en-US" sz="1400" dirty="0" err="1" smtClean="0"/>
              <a:t>expected_years_of_schooling</a:t>
            </a:r>
            <a:r>
              <a:rPr lang="en-US" sz="1400" dirty="0" smtClean="0"/>
              <a:t>, </a:t>
            </a:r>
            <a:r>
              <a:rPr lang="en-US" sz="1400" dirty="0" err="1" smtClean="0"/>
              <a:t>mean_years_of_schooling</a:t>
            </a:r>
            <a:r>
              <a:rPr lang="en-US" sz="1400" dirty="0" smtClean="0"/>
              <a:t>, </a:t>
            </a:r>
            <a:r>
              <a:rPr lang="en-US" sz="1400" dirty="0" err="1" smtClean="0"/>
              <a:t>gni</a:t>
            </a:r>
            <a:endParaRPr lang="en-US" sz="1400" dirty="0" smtClean="0"/>
          </a:p>
          <a:p>
            <a:pPr>
              <a:buNone/>
            </a:pPr>
            <a:endParaRPr lang="en-US" sz="1400" dirty="0" smtClean="0"/>
          </a:p>
          <a:p>
            <a:pPr>
              <a:buNone/>
            </a:pPr>
            <a:r>
              <a:rPr lang="en-US" sz="1400" b="1" dirty="0" smtClean="0"/>
              <a:t>Categorical dummy/PCA features</a:t>
            </a:r>
            <a:endParaRPr lang="en-US" sz="1400" b="1" dirty="0" smtClean="0"/>
          </a:p>
          <a:p>
            <a:r>
              <a:rPr lang="en-US" sz="1400" dirty="0" smtClean="0"/>
              <a:t>dummies_PCA_1 through        dummies_PCA_20</a:t>
            </a:r>
          </a:p>
          <a:p>
            <a:endParaRPr lang="en-US" sz="1400" dirty="0" smtClean="0"/>
          </a:p>
          <a:p>
            <a:endParaRPr lang="en-US" sz="1400" dirty="0" smtClean="0"/>
          </a:p>
          <a:p>
            <a:endParaRPr lang="en-US" sz="1400" dirty="0" smtClean="0"/>
          </a:p>
          <a:p>
            <a:pPr>
              <a:buNone/>
            </a:pPr>
            <a:r>
              <a:rPr lang="en-US" sz="1400" b="1" dirty="0" err="1"/>
              <a:t>b</a:t>
            </a:r>
            <a:r>
              <a:rPr lang="en-US" sz="1400" b="1" dirty="0" err="1" smtClean="0"/>
              <a:t>orrowers_pictured</a:t>
            </a:r>
            <a:r>
              <a:rPr lang="en-US" sz="1400" b="1" dirty="0" smtClean="0"/>
              <a:t> features</a:t>
            </a:r>
          </a:p>
          <a:p>
            <a:r>
              <a:rPr lang="en-US" sz="1400" dirty="0" err="1" smtClean="0"/>
              <a:t>pictured_borrowers</a:t>
            </a:r>
            <a:r>
              <a:rPr lang="en-US" sz="1400" dirty="0" smtClean="0"/>
              <a:t>, </a:t>
            </a:r>
            <a:r>
              <a:rPr lang="en-US" sz="1400" dirty="0" err="1" smtClean="0"/>
              <a:t>unpictured_borrowers</a:t>
            </a:r>
            <a:r>
              <a:rPr lang="en-US" sz="1400" dirty="0" smtClean="0"/>
              <a:t>, </a:t>
            </a:r>
            <a:r>
              <a:rPr lang="en-US" sz="1400" dirty="0" err="1" smtClean="0"/>
              <a:t>pictured_ratio</a:t>
            </a:r>
            <a:endParaRPr lang="en-US" sz="1400" dirty="0" smtClean="0"/>
          </a:p>
          <a:p>
            <a:pPr>
              <a:buNone/>
            </a:pPr>
            <a:endParaRPr lang="en-US" sz="1400" dirty="0" smtClean="0"/>
          </a:p>
          <a:p>
            <a:pPr>
              <a:buNone/>
            </a:pPr>
            <a:r>
              <a:rPr lang="en-US" sz="1400" b="1" dirty="0" err="1" smtClean="0"/>
              <a:t>borrower_gender</a:t>
            </a:r>
            <a:r>
              <a:rPr lang="en-US" sz="1400" b="1" dirty="0" smtClean="0"/>
              <a:t> features</a:t>
            </a:r>
          </a:p>
          <a:p>
            <a:r>
              <a:rPr lang="en-US" sz="1400" dirty="0" err="1" smtClean="0"/>
              <a:t>male_borrowers</a:t>
            </a:r>
            <a:r>
              <a:rPr lang="en-US" sz="1400" dirty="0" smtClean="0"/>
              <a:t>, </a:t>
            </a:r>
            <a:r>
              <a:rPr lang="en-US" sz="1400" dirty="0" err="1" smtClean="0"/>
              <a:t>female_borrowers</a:t>
            </a:r>
            <a:r>
              <a:rPr lang="en-US" sz="1400" dirty="0" smtClean="0"/>
              <a:t>, </a:t>
            </a:r>
            <a:r>
              <a:rPr lang="en-US" sz="1400" dirty="0" err="1" smtClean="0"/>
              <a:t>mixed_gender_borrowers</a:t>
            </a:r>
            <a:r>
              <a:rPr lang="en-US" sz="1400" dirty="0" smtClean="0"/>
              <a:t>, </a:t>
            </a:r>
            <a:r>
              <a:rPr lang="en-US" sz="1400" dirty="0" err="1" smtClean="0"/>
              <a:t>borrower_count</a:t>
            </a:r>
            <a:endParaRPr lang="en-US" sz="1400" dirty="0" smtClean="0"/>
          </a:p>
          <a:p>
            <a:pPr>
              <a:buNone/>
            </a:pPr>
            <a:endParaRPr lang="en-US" sz="1400" dirty="0" smtClean="0"/>
          </a:p>
          <a:p>
            <a:pPr>
              <a:buNone/>
            </a:pPr>
            <a:r>
              <a:rPr lang="en-US" sz="1400" b="1" dirty="0" smtClean="0"/>
              <a:t>Time PCA features</a:t>
            </a:r>
          </a:p>
          <a:p>
            <a:r>
              <a:rPr lang="en-US" sz="1400" dirty="0" err="1" smtClean="0"/>
              <a:t>loan_year_PCA</a:t>
            </a:r>
            <a:r>
              <a:rPr lang="en-US" sz="1400" dirty="0" smtClean="0"/>
              <a:t>, </a:t>
            </a:r>
            <a:r>
              <a:rPr lang="en-US" sz="1400" dirty="0" err="1" smtClean="0"/>
              <a:t>loan_month_PCA</a:t>
            </a:r>
            <a:endParaRPr lang="en-US" sz="1400" dirty="0" smtClean="0"/>
          </a:p>
          <a:p>
            <a:pPr>
              <a:buNone/>
            </a:pPr>
            <a:endParaRPr lang="en-US" sz="1400" dirty="0" smtClean="0"/>
          </a:p>
          <a:p>
            <a:pPr>
              <a:buNone/>
            </a:pPr>
            <a:r>
              <a:rPr lang="en-US" sz="1400" b="1" dirty="0" smtClean="0"/>
              <a:t>Economic </a:t>
            </a:r>
            <a:r>
              <a:rPr lang="en-US" sz="1400" b="1" dirty="0"/>
              <a:t>c</a:t>
            </a:r>
            <a:r>
              <a:rPr lang="en-US" sz="1400" b="1" dirty="0" smtClean="0"/>
              <a:t>lustering features</a:t>
            </a:r>
          </a:p>
          <a:p>
            <a:r>
              <a:rPr lang="en-US" sz="1400" dirty="0" smtClean="0"/>
              <a:t>econ_k6_cluster, econ_k12_cluster, econ_ms32_cluster, econ_ms28_cluster</a:t>
            </a:r>
            <a:endParaRPr lang="en-US" sz="14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a:t>
            </a:r>
            <a:endParaRPr lang="en-US" dirty="0"/>
          </a:p>
        </p:txBody>
      </p:sp>
      <p:sp>
        <p:nvSpPr>
          <p:cNvPr id="3" name="Content Placeholder 2"/>
          <p:cNvSpPr>
            <a:spLocks noGrp="1"/>
          </p:cNvSpPr>
          <p:nvPr>
            <p:ph idx="1"/>
          </p:nvPr>
        </p:nvSpPr>
        <p:spPr/>
        <p:txBody>
          <a:bodyPr>
            <a:normAutofit fontScale="92500" lnSpcReduction="20000"/>
          </a:bodyPr>
          <a:lstStyle/>
          <a:p>
            <a:r>
              <a:rPr lang="en-US" dirty="0" err="1" smtClean="0"/>
              <a:t>SelectKBest</a:t>
            </a:r>
            <a:endParaRPr lang="en-US" dirty="0" smtClean="0"/>
          </a:p>
          <a:p>
            <a:endParaRPr lang="en-US" dirty="0" smtClean="0"/>
          </a:p>
          <a:p>
            <a:r>
              <a:rPr lang="en-US" dirty="0" smtClean="0"/>
              <a:t>Identify top-performing algorithm</a:t>
            </a:r>
          </a:p>
          <a:p>
            <a:endParaRPr lang="en-US" dirty="0" smtClean="0"/>
          </a:p>
          <a:p>
            <a:r>
              <a:rPr lang="en-US" dirty="0" err="1" smtClean="0"/>
              <a:t>GridsearchCV</a:t>
            </a:r>
            <a:endParaRPr lang="en-US" dirty="0" smtClean="0"/>
          </a:p>
          <a:p>
            <a:endParaRPr lang="en-US" dirty="0" smtClean="0"/>
          </a:p>
          <a:p>
            <a:r>
              <a:rPr lang="en-US" dirty="0" smtClean="0"/>
              <a:t>Narrow down feature list length</a:t>
            </a:r>
          </a:p>
          <a:p>
            <a:endParaRPr lang="en-US" dirty="0" smtClean="0"/>
          </a:p>
          <a:p>
            <a:r>
              <a:rPr lang="en-US" dirty="0" smtClean="0"/>
              <a:t>Run algorithm</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SelectKBest</a:t>
            </a:r>
            <a:endParaRPr lang="en-US" dirty="0"/>
          </a:p>
        </p:txBody>
      </p:sp>
      <p:sp>
        <p:nvSpPr>
          <p:cNvPr id="3" name="Content Placeholder 2"/>
          <p:cNvSpPr>
            <a:spLocks noGrp="1"/>
          </p:cNvSpPr>
          <p:nvPr>
            <p:ph idx="1"/>
          </p:nvPr>
        </p:nvSpPr>
        <p:spPr>
          <a:xfrm>
            <a:off x="457200" y="2254685"/>
            <a:ext cx="8229600" cy="3871478"/>
          </a:xfrm>
        </p:spPr>
        <p:txBody>
          <a:bodyPr numCol="4">
            <a:noAutofit/>
          </a:bodyPr>
          <a:lstStyle/>
          <a:p>
            <a:pPr marL="514350" indent="-514350">
              <a:buFont typeface="+mj-lt"/>
              <a:buAutoNum type="arabicPeriod"/>
            </a:pPr>
            <a:r>
              <a:rPr lang="en-US" sz="1200" dirty="0" smtClean="0">
                <a:solidFill>
                  <a:srgbClr val="008000"/>
                </a:solidFill>
              </a:rPr>
              <a:t>no tags </a:t>
            </a:r>
          </a:p>
          <a:p>
            <a:pPr marL="514350" indent="-514350">
              <a:buFont typeface="+mj-lt"/>
              <a:buAutoNum type="arabicPeriod"/>
            </a:pPr>
            <a:r>
              <a:rPr lang="en-US" sz="1200" dirty="0" smtClean="0">
                <a:solidFill>
                  <a:srgbClr val="008000"/>
                </a:solidFill>
              </a:rPr>
              <a:t>Parent </a:t>
            </a:r>
          </a:p>
          <a:p>
            <a:pPr marL="514350" indent="-514350">
              <a:buFont typeface="+mj-lt"/>
              <a:buAutoNum type="arabicPeriod"/>
            </a:pPr>
            <a:r>
              <a:rPr lang="en-US" sz="1200" dirty="0" err="1" smtClean="0"/>
              <a:t>lender_term</a:t>
            </a:r>
            <a:endParaRPr lang="en-US" sz="1200" dirty="0" smtClean="0"/>
          </a:p>
          <a:p>
            <a:pPr marL="514350" indent="-514350">
              <a:buFont typeface="+mj-lt"/>
              <a:buAutoNum type="arabicPeriod"/>
            </a:pPr>
            <a:r>
              <a:rPr lang="en-US" sz="1200" dirty="0" err="1" smtClean="0"/>
              <a:t>loan_amount</a:t>
            </a:r>
            <a:r>
              <a:rPr lang="en-US" sz="1200" dirty="0" smtClean="0"/>
              <a:t> </a:t>
            </a:r>
          </a:p>
          <a:p>
            <a:pPr marL="514350" indent="-514350">
              <a:buFont typeface="+mj-lt"/>
              <a:buAutoNum type="arabicPeriod"/>
            </a:pPr>
            <a:r>
              <a:rPr lang="en-US" sz="1200" dirty="0" err="1" smtClean="0"/>
              <a:t>loan_year_PCA</a:t>
            </a:r>
            <a:endParaRPr lang="en-US" sz="1200" dirty="0" smtClean="0"/>
          </a:p>
          <a:p>
            <a:pPr marL="514350" indent="-514350">
              <a:buFont typeface="+mj-lt"/>
              <a:buAutoNum type="arabicPeriod"/>
            </a:pPr>
            <a:r>
              <a:rPr lang="en-US" sz="1200" dirty="0" err="1" smtClean="0"/>
              <a:t>male_borrowers</a:t>
            </a:r>
            <a:endParaRPr lang="en-US" sz="1200" dirty="0" smtClean="0"/>
          </a:p>
          <a:p>
            <a:pPr marL="514350" indent="-514350">
              <a:buFont typeface="+mj-lt"/>
              <a:buAutoNum type="arabicPeriod"/>
            </a:pPr>
            <a:r>
              <a:rPr lang="en-US" sz="1200" dirty="0" err="1" smtClean="0">
                <a:solidFill>
                  <a:srgbClr val="008000"/>
                </a:solidFill>
              </a:rPr>
              <a:t>user_favorite</a:t>
            </a:r>
            <a:endParaRPr lang="en-US" sz="1200" dirty="0" smtClean="0">
              <a:solidFill>
                <a:srgbClr val="008000"/>
              </a:solidFill>
            </a:endParaRPr>
          </a:p>
          <a:p>
            <a:pPr marL="514350" indent="-514350">
              <a:buFont typeface="+mj-lt"/>
              <a:buAutoNum type="arabicPeriod"/>
            </a:pPr>
            <a:r>
              <a:rPr lang="en-US" sz="1200" dirty="0" smtClean="0">
                <a:solidFill>
                  <a:srgbClr val="0000FF"/>
                </a:solidFill>
              </a:rPr>
              <a:t>dummies_PCA_1, </a:t>
            </a:r>
          </a:p>
          <a:p>
            <a:pPr marL="514350" indent="-514350">
              <a:buFont typeface="+mj-lt"/>
              <a:buAutoNum type="arabicPeriod"/>
            </a:pPr>
            <a:r>
              <a:rPr lang="en-US" sz="1200" dirty="0" smtClean="0"/>
              <a:t>econ_k12_cluster</a:t>
            </a:r>
          </a:p>
          <a:p>
            <a:pPr marL="514350" indent="-514350">
              <a:buFont typeface="+mj-lt"/>
              <a:buAutoNum type="arabicPeriod"/>
            </a:pPr>
            <a:r>
              <a:rPr lang="en-US" sz="1200" dirty="0" smtClean="0">
                <a:solidFill>
                  <a:srgbClr val="008000"/>
                </a:solidFill>
              </a:rPr>
              <a:t>Vegan</a:t>
            </a:r>
          </a:p>
          <a:p>
            <a:pPr marL="514350" indent="-514350">
              <a:buFont typeface="+mj-lt"/>
              <a:buAutoNum type="arabicPeriod"/>
            </a:pPr>
            <a:r>
              <a:rPr lang="en-US" sz="1200" dirty="0" smtClean="0">
                <a:solidFill>
                  <a:srgbClr val="008000"/>
                </a:solidFill>
              </a:rPr>
              <a:t>Biz Durable Asset </a:t>
            </a:r>
          </a:p>
          <a:p>
            <a:pPr marL="514350" indent="-514350">
              <a:buFont typeface="+mj-lt"/>
              <a:buAutoNum type="arabicPeriod"/>
            </a:pPr>
            <a:r>
              <a:rPr lang="en-US" sz="1200" dirty="0" smtClean="0">
                <a:solidFill>
                  <a:srgbClr val="008000"/>
                </a:solidFill>
              </a:rPr>
              <a:t>Supporting Family </a:t>
            </a:r>
          </a:p>
          <a:p>
            <a:pPr marL="514350" indent="-514350">
              <a:buFont typeface="+mj-lt"/>
              <a:buAutoNum type="arabicPeriod"/>
            </a:pPr>
            <a:r>
              <a:rPr lang="en-US" sz="1200" dirty="0" smtClean="0">
                <a:solidFill>
                  <a:srgbClr val="008000"/>
                </a:solidFill>
              </a:rPr>
              <a:t>Repeat Borrowe</a:t>
            </a:r>
            <a:r>
              <a:rPr lang="en-US" sz="1200" dirty="0" smtClean="0"/>
              <a:t>r </a:t>
            </a:r>
          </a:p>
          <a:p>
            <a:pPr marL="514350" indent="-514350">
              <a:buFont typeface="+mj-lt"/>
              <a:buAutoNum type="arabicPeriod"/>
            </a:pPr>
            <a:r>
              <a:rPr lang="en-US" sz="1200" dirty="0" smtClean="0">
                <a:solidFill>
                  <a:srgbClr val="0000FF"/>
                </a:solidFill>
              </a:rPr>
              <a:t>dummies_PCA_10 </a:t>
            </a:r>
          </a:p>
          <a:p>
            <a:pPr marL="514350" indent="-514350">
              <a:buFont typeface="+mj-lt"/>
              <a:buAutoNum type="arabicPeriod"/>
            </a:pPr>
            <a:r>
              <a:rPr lang="en-US" sz="1200" dirty="0" smtClean="0">
                <a:solidFill>
                  <a:srgbClr val="FF0000"/>
                </a:solidFill>
              </a:rPr>
              <a:t>country_code3 </a:t>
            </a:r>
          </a:p>
          <a:p>
            <a:pPr marL="514350" indent="-514350">
              <a:buFont typeface="+mj-lt"/>
              <a:buAutoNum type="arabicPeriod"/>
            </a:pPr>
            <a:r>
              <a:rPr lang="en-US" sz="1200" dirty="0" smtClean="0">
                <a:solidFill>
                  <a:srgbClr val="0000FF"/>
                </a:solidFill>
              </a:rPr>
              <a:t>dummies_PCA_5 </a:t>
            </a:r>
          </a:p>
          <a:p>
            <a:pPr marL="514350" indent="-514350">
              <a:buNone/>
            </a:pPr>
            <a:endParaRPr lang="en-US" sz="1200" dirty="0" smtClean="0">
              <a:solidFill>
                <a:srgbClr val="008000"/>
              </a:solidFill>
            </a:endParaRPr>
          </a:p>
          <a:p>
            <a:pPr marL="514350" indent="-514350">
              <a:buFont typeface="+mj-lt"/>
              <a:buAutoNum type="arabicPeriod"/>
            </a:pPr>
            <a:r>
              <a:rPr lang="en-US" sz="1200" dirty="0" smtClean="0">
                <a:solidFill>
                  <a:srgbClr val="008000"/>
                </a:solidFill>
              </a:rPr>
              <a:t>Repair Renew Replace </a:t>
            </a:r>
            <a:endParaRPr lang="en-US" sz="1200" dirty="0" smtClean="0"/>
          </a:p>
          <a:p>
            <a:pPr marL="514350" indent="-514350">
              <a:buFont typeface="+mj-lt"/>
              <a:buAutoNum type="arabicPeriod"/>
            </a:pPr>
            <a:r>
              <a:rPr lang="en-US" sz="1200" dirty="0" err="1" smtClean="0"/>
              <a:t>currency_policy</a:t>
            </a:r>
            <a:r>
              <a:rPr lang="en-US" sz="1200" dirty="0" smtClean="0"/>
              <a:t> </a:t>
            </a:r>
          </a:p>
          <a:p>
            <a:pPr marL="514350" indent="-514350">
              <a:buFont typeface="+mj-lt"/>
              <a:buAutoNum type="arabicPeriod"/>
            </a:pPr>
            <a:r>
              <a:rPr lang="en-US" sz="1200" dirty="0" smtClean="0">
                <a:solidFill>
                  <a:srgbClr val="008000"/>
                </a:solidFill>
              </a:rPr>
              <a:t>Single </a:t>
            </a:r>
          </a:p>
          <a:p>
            <a:pPr marL="514350" indent="-514350">
              <a:buFont typeface="+mj-lt"/>
              <a:buAutoNum type="arabicPeriod"/>
            </a:pPr>
            <a:r>
              <a:rPr lang="en-US" sz="1200" dirty="0" smtClean="0">
                <a:solidFill>
                  <a:srgbClr val="008000"/>
                </a:solidFill>
              </a:rPr>
              <a:t>Elderly </a:t>
            </a:r>
          </a:p>
          <a:p>
            <a:pPr marL="514350" indent="-514350">
              <a:buFont typeface="+mj-lt"/>
              <a:buAutoNum type="arabicPeriod"/>
            </a:pPr>
            <a:r>
              <a:rPr lang="en-US" sz="1200" dirty="0" smtClean="0">
                <a:solidFill>
                  <a:srgbClr val="008000"/>
                </a:solidFill>
              </a:rPr>
              <a:t>First Loan </a:t>
            </a:r>
          </a:p>
          <a:p>
            <a:pPr marL="514350" indent="-514350">
              <a:buFont typeface="+mj-lt"/>
              <a:buAutoNum type="arabicPeriod"/>
            </a:pPr>
            <a:r>
              <a:rPr lang="en-US" sz="1200" dirty="0" smtClean="0">
                <a:solidFill>
                  <a:srgbClr val="008000"/>
                </a:solidFill>
              </a:rPr>
              <a:t>Woman Owned Biz</a:t>
            </a:r>
          </a:p>
          <a:p>
            <a:pPr marL="514350" indent="-514350">
              <a:buFont typeface="+mj-lt"/>
              <a:buAutoNum type="arabicPeriod"/>
            </a:pPr>
            <a:r>
              <a:rPr lang="en-US" sz="1200" dirty="0" smtClean="0">
                <a:solidFill>
                  <a:srgbClr val="008000"/>
                </a:solidFill>
              </a:rPr>
              <a:t> Animals </a:t>
            </a:r>
          </a:p>
          <a:p>
            <a:pPr marL="514350" indent="-514350">
              <a:buFont typeface="+mj-lt"/>
              <a:buAutoNum type="arabicPeriod"/>
            </a:pPr>
            <a:r>
              <a:rPr lang="en-US" sz="1200" dirty="0" err="1" smtClean="0"/>
              <a:t>original_language</a:t>
            </a:r>
            <a:r>
              <a:rPr lang="en-US" sz="1200" dirty="0" smtClean="0"/>
              <a:t> </a:t>
            </a:r>
          </a:p>
          <a:p>
            <a:pPr marL="514350" indent="-514350">
              <a:buFont typeface="+mj-lt"/>
              <a:buAutoNum type="arabicPeriod"/>
            </a:pPr>
            <a:r>
              <a:rPr lang="en-US" sz="1200" dirty="0" smtClean="0">
                <a:solidFill>
                  <a:srgbClr val="0000FF"/>
                </a:solidFill>
              </a:rPr>
              <a:t>dummies_PCA_20 </a:t>
            </a:r>
          </a:p>
          <a:p>
            <a:pPr marL="514350" indent="-514350">
              <a:buFont typeface="+mj-lt"/>
              <a:buAutoNum type="arabicPeriod"/>
            </a:pPr>
            <a:r>
              <a:rPr lang="en-US" sz="1200" dirty="0" smtClean="0">
                <a:solidFill>
                  <a:srgbClr val="0000FF"/>
                </a:solidFill>
              </a:rPr>
              <a:t>dummies_PCA_12 </a:t>
            </a:r>
          </a:p>
          <a:p>
            <a:pPr marL="514350" indent="-514350">
              <a:buFont typeface="+mj-lt"/>
              <a:buAutoNum type="arabicPeriod"/>
            </a:pPr>
            <a:r>
              <a:rPr lang="en-US" sz="1200" dirty="0" smtClean="0">
                <a:solidFill>
                  <a:srgbClr val="0000FF"/>
                </a:solidFill>
              </a:rPr>
              <a:t>dummies_PCA_13 </a:t>
            </a:r>
          </a:p>
          <a:p>
            <a:pPr marL="514350" indent="-514350">
              <a:buFont typeface="+mj-lt"/>
              <a:buAutoNum type="arabicPeriod"/>
            </a:pPr>
            <a:r>
              <a:rPr lang="en-US" sz="1200" dirty="0" smtClean="0">
                <a:solidFill>
                  <a:srgbClr val="008000"/>
                </a:solidFill>
              </a:rPr>
              <a:t>Schooling </a:t>
            </a:r>
          </a:p>
          <a:p>
            <a:pPr marL="514350" indent="-514350">
              <a:buFont typeface="+mj-lt"/>
              <a:buAutoNum type="arabicPeriod"/>
            </a:pPr>
            <a:r>
              <a:rPr lang="en-US" sz="1200" dirty="0" err="1" smtClean="0">
                <a:solidFill>
                  <a:srgbClr val="FF0000"/>
                </a:solidFill>
              </a:rPr>
              <a:t>expected_years_of</a:t>
            </a:r>
            <a:r>
              <a:rPr lang="en-US" sz="1200" dirty="0" smtClean="0">
                <a:solidFill>
                  <a:srgbClr val="FF0000"/>
                </a:solidFill>
              </a:rPr>
              <a:t>_ schooling </a:t>
            </a:r>
          </a:p>
          <a:p>
            <a:pPr marL="514350" indent="-514350">
              <a:buFont typeface="+mj-lt"/>
              <a:buAutoNum type="arabicPeriod"/>
            </a:pPr>
            <a:r>
              <a:rPr lang="en-US" sz="1200" dirty="0" smtClean="0">
                <a:solidFill>
                  <a:srgbClr val="0000FF"/>
                </a:solidFill>
              </a:rPr>
              <a:t>dummies_PCA_14 </a:t>
            </a:r>
          </a:p>
          <a:p>
            <a:pPr marL="514350" indent="-514350">
              <a:buFont typeface="+mj-lt"/>
              <a:buAutoNum type="arabicPeriod"/>
            </a:pPr>
            <a:r>
              <a:rPr lang="en-US" sz="1200" dirty="0" smtClean="0">
                <a:solidFill>
                  <a:srgbClr val="0000FF"/>
                </a:solidFill>
              </a:rPr>
              <a:t>dummies_PCA_4 </a:t>
            </a:r>
            <a:endParaRPr lang="en-US" sz="1200" dirty="0" smtClean="0"/>
          </a:p>
          <a:p>
            <a:pPr marL="514350" indent="-514350">
              <a:buFont typeface="+mj-lt"/>
              <a:buAutoNum type="arabicPeriod"/>
            </a:pPr>
            <a:r>
              <a:rPr lang="en-US" sz="1200" dirty="0" err="1" smtClean="0"/>
              <a:t>female_borrowers</a:t>
            </a:r>
            <a:r>
              <a:rPr lang="en-US" sz="1200" dirty="0" smtClean="0"/>
              <a:t> </a:t>
            </a:r>
          </a:p>
          <a:p>
            <a:pPr marL="514350" indent="-514350">
              <a:buFont typeface="+mj-lt"/>
              <a:buAutoNum type="arabicPeriod"/>
            </a:pPr>
            <a:r>
              <a:rPr lang="en-US" sz="1200" dirty="0" smtClean="0">
                <a:solidFill>
                  <a:srgbClr val="008000"/>
                </a:solidFill>
              </a:rPr>
              <a:t>Sustainable Ag </a:t>
            </a:r>
          </a:p>
          <a:p>
            <a:pPr marL="514350" indent="-514350">
              <a:buFont typeface="+mj-lt"/>
              <a:buAutoNum type="arabicPeriod"/>
            </a:pPr>
            <a:r>
              <a:rPr lang="en-US" sz="1200" dirty="0" smtClean="0">
                <a:solidFill>
                  <a:srgbClr val="0000FF"/>
                </a:solidFill>
              </a:rPr>
              <a:t>dummies_PCA_7 </a:t>
            </a:r>
            <a:endParaRPr lang="en-US" sz="1200" dirty="0" smtClean="0"/>
          </a:p>
          <a:p>
            <a:pPr marL="514350" indent="-514350">
              <a:buFont typeface="+mj-lt"/>
              <a:buAutoNum type="arabicPeriod"/>
            </a:pPr>
            <a:r>
              <a:rPr lang="en-US" sz="1200" dirty="0" smtClean="0">
                <a:solidFill>
                  <a:srgbClr val="FF0000"/>
                </a:solidFill>
              </a:rPr>
              <a:t>region </a:t>
            </a:r>
          </a:p>
          <a:p>
            <a:pPr marL="514350" indent="-514350">
              <a:buFont typeface="+mj-lt"/>
              <a:buAutoNum type="arabicPeriod"/>
            </a:pPr>
            <a:r>
              <a:rPr lang="en-US" sz="1200" dirty="0" smtClean="0">
                <a:solidFill>
                  <a:srgbClr val="008000"/>
                </a:solidFill>
              </a:rPr>
              <a:t>Job Creator </a:t>
            </a:r>
          </a:p>
          <a:p>
            <a:pPr marL="514350" indent="-514350">
              <a:buFont typeface="+mj-lt"/>
              <a:buAutoNum type="arabicPeriod"/>
            </a:pPr>
            <a:r>
              <a:rPr lang="en-US" sz="1200" dirty="0" err="1" smtClean="0">
                <a:solidFill>
                  <a:srgbClr val="FF0000"/>
                </a:solidFill>
              </a:rPr>
              <a:t>life_expectancy</a:t>
            </a:r>
            <a:r>
              <a:rPr lang="en-US" sz="1200" dirty="0" smtClean="0">
                <a:solidFill>
                  <a:srgbClr val="FF0000"/>
                </a:solidFill>
              </a:rPr>
              <a:t> </a:t>
            </a:r>
          </a:p>
          <a:p>
            <a:pPr marL="514350" indent="-514350">
              <a:buFont typeface="+mj-lt"/>
              <a:buAutoNum type="arabicPeriod"/>
            </a:pPr>
            <a:r>
              <a:rPr lang="en-US" sz="1200" dirty="0" smtClean="0">
                <a:solidFill>
                  <a:srgbClr val="008000"/>
                </a:solidFill>
              </a:rPr>
              <a:t>Low-profit FP</a:t>
            </a:r>
          </a:p>
          <a:p>
            <a:pPr marL="514350" indent="-514350">
              <a:buFont typeface="+mj-lt"/>
              <a:buAutoNum type="arabicPeriod"/>
            </a:pPr>
            <a:r>
              <a:rPr lang="en-US" sz="1200" dirty="0" err="1" smtClean="0"/>
              <a:t>repayment_interval</a:t>
            </a:r>
            <a:r>
              <a:rPr lang="en-US" sz="1200" dirty="0" smtClean="0"/>
              <a:t> </a:t>
            </a:r>
          </a:p>
          <a:p>
            <a:pPr marL="514350" indent="-514350">
              <a:buFont typeface="+mj-lt"/>
              <a:buAutoNum type="arabicPeriod"/>
            </a:pPr>
            <a:r>
              <a:rPr lang="en-US" sz="1200" dirty="0" err="1" smtClean="0"/>
              <a:t>loan_month_PCA</a:t>
            </a:r>
            <a:r>
              <a:rPr lang="en-US" sz="1200" dirty="0" smtClean="0"/>
              <a:t> </a:t>
            </a:r>
          </a:p>
          <a:p>
            <a:pPr marL="514350" indent="-514350">
              <a:buFont typeface="+mj-lt"/>
              <a:buAutoNum type="arabicPeriod"/>
            </a:pPr>
            <a:r>
              <a:rPr lang="en-US" sz="1200" dirty="0" smtClean="0">
                <a:solidFill>
                  <a:srgbClr val="0000FF"/>
                </a:solidFill>
              </a:rPr>
              <a:t>dummies_PCA_9 </a:t>
            </a:r>
          </a:p>
          <a:p>
            <a:pPr marL="514350" indent="-514350">
              <a:buFont typeface="+mj-lt"/>
              <a:buAutoNum type="arabicPeriod"/>
            </a:pPr>
            <a:r>
              <a:rPr lang="en-US" sz="1200" dirty="0" smtClean="0">
                <a:solidFill>
                  <a:srgbClr val="008000"/>
                </a:solidFill>
              </a:rPr>
              <a:t>Trees </a:t>
            </a:r>
          </a:p>
          <a:p>
            <a:pPr marL="514350" indent="-514350">
              <a:buFont typeface="+mj-lt"/>
              <a:buAutoNum type="arabicPeriod"/>
            </a:pPr>
            <a:r>
              <a:rPr lang="en-US" sz="1200" dirty="0" smtClean="0">
                <a:solidFill>
                  <a:srgbClr val="FF0000"/>
                </a:solidFill>
              </a:rPr>
              <a:t>population </a:t>
            </a:r>
          </a:p>
          <a:p>
            <a:pPr marL="514350" indent="-514350">
              <a:buFont typeface="+mj-lt"/>
              <a:buAutoNum type="arabicPeriod"/>
            </a:pPr>
            <a:r>
              <a:rPr lang="en-US" sz="1200" dirty="0" err="1" smtClean="0">
                <a:solidFill>
                  <a:srgbClr val="FF0000"/>
                </a:solidFill>
              </a:rPr>
              <a:t>gni</a:t>
            </a:r>
            <a:r>
              <a:rPr lang="en-US" sz="1200" dirty="0" smtClean="0">
                <a:solidFill>
                  <a:srgbClr val="FF0000"/>
                </a:solidFill>
              </a:rPr>
              <a:t> </a:t>
            </a:r>
          </a:p>
          <a:p>
            <a:pPr marL="514350" indent="-514350">
              <a:buFont typeface="+mj-lt"/>
              <a:buAutoNum type="arabicPeriod"/>
            </a:pPr>
            <a:r>
              <a:rPr lang="en-US" sz="1200" dirty="0" err="1" smtClean="0">
                <a:solidFill>
                  <a:srgbClr val="FF0000"/>
                </a:solidFill>
              </a:rPr>
              <a:t>hdi</a:t>
            </a:r>
            <a:r>
              <a:rPr lang="en-US" sz="1200" dirty="0" smtClean="0">
                <a:solidFill>
                  <a:srgbClr val="FF0000"/>
                </a:solidFill>
              </a:rPr>
              <a:t> </a:t>
            </a:r>
          </a:p>
          <a:p>
            <a:pPr marL="514350" indent="-514350">
              <a:buFont typeface="+mj-lt"/>
              <a:buAutoNum type="arabicPeriod"/>
            </a:pPr>
            <a:r>
              <a:rPr lang="en-US" sz="1200" dirty="0" smtClean="0">
                <a:solidFill>
                  <a:srgbClr val="0000FF"/>
                </a:solidFill>
              </a:rPr>
              <a:t>dummies_PCA_18 </a:t>
            </a:r>
          </a:p>
          <a:p>
            <a:pPr marL="514350" indent="-514350">
              <a:buFont typeface="+mj-lt"/>
              <a:buAutoNum type="arabicPeriod"/>
            </a:pPr>
            <a:r>
              <a:rPr lang="en-US" sz="1200" dirty="0" smtClean="0">
                <a:solidFill>
                  <a:srgbClr val="008000"/>
                </a:solidFill>
              </a:rPr>
              <a:t>Hidden Gem </a:t>
            </a:r>
          </a:p>
          <a:p>
            <a:pPr marL="514350" indent="-514350">
              <a:buFont typeface="+mj-lt"/>
              <a:buAutoNum type="arabicPeriod"/>
            </a:pPr>
            <a:endParaRPr lang="en-US" sz="1200" dirty="0" smtClean="0">
              <a:solidFill>
                <a:srgbClr val="0000FF"/>
              </a:solidFill>
            </a:endParaRPr>
          </a:p>
          <a:p>
            <a:pPr marL="514350" indent="-514350">
              <a:buFont typeface="+mj-lt"/>
              <a:buAutoNum type="arabicPeriod"/>
            </a:pPr>
            <a:r>
              <a:rPr lang="en-US" sz="1200" dirty="0" smtClean="0">
                <a:solidFill>
                  <a:srgbClr val="0000FF"/>
                </a:solidFill>
              </a:rPr>
              <a:t>dummies_PCA_8 </a:t>
            </a:r>
            <a:endParaRPr lang="en-US" sz="1200" dirty="0" smtClean="0">
              <a:solidFill>
                <a:srgbClr val="008000"/>
              </a:solidFill>
            </a:endParaRPr>
          </a:p>
          <a:p>
            <a:pPr marL="514350" indent="-514350">
              <a:buFont typeface="+mj-lt"/>
              <a:buAutoNum type="arabicPeriod"/>
            </a:pPr>
            <a:r>
              <a:rPr lang="en-US" sz="1200" dirty="0" smtClean="0">
                <a:solidFill>
                  <a:srgbClr val="008000"/>
                </a:solidFill>
              </a:rPr>
              <a:t>Refugee </a:t>
            </a:r>
          </a:p>
          <a:p>
            <a:pPr marL="514350" indent="-514350">
              <a:buFont typeface="+mj-lt"/>
              <a:buAutoNum type="arabicPeriod"/>
            </a:pPr>
            <a:r>
              <a:rPr lang="en-US" sz="1200" dirty="0" smtClean="0">
                <a:solidFill>
                  <a:srgbClr val="0000FF"/>
                </a:solidFill>
              </a:rPr>
              <a:t>dummies_PCA_11 </a:t>
            </a:r>
          </a:p>
          <a:p>
            <a:pPr marL="514350" indent="-514350">
              <a:buFont typeface="+mj-lt"/>
              <a:buAutoNum type="arabicPeriod"/>
            </a:pPr>
            <a:r>
              <a:rPr lang="en-US" sz="1200" dirty="0" smtClean="0">
                <a:solidFill>
                  <a:srgbClr val="008000"/>
                </a:solidFill>
              </a:rPr>
              <a:t>Inspiring Story </a:t>
            </a:r>
          </a:p>
          <a:p>
            <a:pPr marL="514350" indent="-514350">
              <a:buFont typeface="+mj-lt"/>
              <a:buAutoNum type="arabicPeriod"/>
            </a:pPr>
            <a:r>
              <a:rPr lang="en-US" sz="1200" dirty="0" smtClean="0">
                <a:solidFill>
                  <a:srgbClr val="0000FF"/>
                </a:solidFill>
              </a:rPr>
              <a:t>dummies_PCA_17 </a:t>
            </a:r>
            <a:endParaRPr lang="en-US" sz="1200" dirty="0" smtClean="0"/>
          </a:p>
          <a:p>
            <a:pPr marL="514350" indent="-514350">
              <a:buFont typeface="+mj-lt"/>
              <a:buAutoNum type="arabicPeriod"/>
            </a:pPr>
            <a:r>
              <a:rPr lang="en-US" sz="1200" dirty="0" smtClean="0">
                <a:solidFill>
                  <a:srgbClr val="FF0000"/>
                </a:solidFill>
              </a:rPr>
              <a:t>continent </a:t>
            </a:r>
          </a:p>
          <a:p>
            <a:pPr marL="514350" indent="-514350">
              <a:buFont typeface="+mj-lt"/>
              <a:buAutoNum type="arabicPeriod"/>
            </a:pPr>
            <a:r>
              <a:rPr lang="en-US" sz="1200" dirty="0" smtClean="0">
                <a:solidFill>
                  <a:srgbClr val="008000"/>
                </a:solidFill>
              </a:rPr>
              <a:t>Unique </a:t>
            </a:r>
          </a:p>
          <a:p>
            <a:pPr marL="514350" indent="-514350">
              <a:buFont typeface="+mj-lt"/>
              <a:buAutoNum type="arabicPeriod"/>
            </a:pPr>
            <a:r>
              <a:rPr lang="en-US" sz="1200" dirty="0" smtClean="0"/>
              <a:t>econ_k6_cluster </a:t>
            </a:r>
          </a:p>
          <a:p>
            <a:pPr marL="514350" indent="-514350">
              <a:buFont typeface="+mj-lt"/>
              <a:buAutoNum type="arabicPeriod"/>
            </a:pPr>
            <a:r>
              <a:rPr lang="en-US" sz="1200" dirty="0" err="1" smtClean="0"/>
              <a:t>unpictured_borrowers</a:t>
            </a:r>
            <a:r>
              <a:rPr lang="en-US" sz="1200" dirty="0" smtClean="0"/>
              <a:t> </a:t>
            </a:r>
          </a:p>
          <a:p>
            <a:pPr marL="514350" indent="-514350">
              <a:buFont typeface="+mj-lt"/>
              <a:buAutoNum type="arabicPeriod"/>
            </a:pPr>
            <a:r>
              <a:rPr lang="en-US" sz="1200" dirty="0" err="1" smtClean="0"/>
              <a:t>pictured_ratio</a:t>
            </a:r>
            <a:r>
              <a:rPr lang="en-US" sz="1200" dirty="0" smtClean="0"/>
              <a:t> </a:t>
            </a:r>
          </a:p>
          <a:p>
            <a:pPr marL="514350" indent="-514350">
              <a:buFont typeface="+mj-lt"/>
              <a:buAutoNum type="arabicPeriod"/>
            </a:pPr>
            <a:r>
              <a:rPr lang="en-US" sz="1200" dirty="0" err="1" smtClean="0">
                <a:solidFill>
                  <a:srgbClr val="FF0000"/>
                </a:solidFill>
              </a:rPr>
              <a:t>population_below</a:t>
            </a:r>
            <a:r>
              <a:rPr lang="en-US" sz="1200" dirty="0" smtClean="0">
                <a:solidFill>
                  <a:srgbClr val="FF0000"/>
                </a:solidFill>
              </a:rPr>
              <a:t>_ </a:t>
            </a:r>
            <a:r>
              <a:rPr lang="en-US" sz="1200" dirty="0" err="1" smtClean="0">
                <a:solidFill>
                  <a:srgbClr val="FF0000"/>
                </a:solidFill>
              </a:rPr>
              <a:t>poverty_line</a:t>
            </a:r>
            <a:r>
              <a:rPr lang="en-US" sz="1200" dirty="0" smtClean="0">
                <a:solidFill>
                  <a:srgbClr val="FF0000"/>
                </a:solidFill>
              </a:rPr>
              <a:t> </a:t>
            </a:r>
          </a:p>
          <a:p>
            <a:pPr marL="514350" indent="-514350">
              <a:buFont typeface="+mj-lt"/>
              <a:buAutoNum type="arabicPeriod"/>
            </a:pPr>
            <a:r>
              <a:rPr lang="en-US" sz="1200" dirty="0" smtClean="0">
                <a:solidFill>
                  <a:srgbClr val="008000"/>
                </a:solidFill>
              </a:rPr>
              <a:t>Interesting Photo</a:t>
            </a:r>
          </a:p>
          <a:p>
            <a:pPr marL="514350" indent="-514350">
              <a:buFont typeface="+mj-lt"/>
              <a:buAutoNum type="arabicPeriod"/>
            </a:pPr>
            <a:r>
              <a:rPr lang="en-US" sz="1200" dirty="0" smtClean="0">
                <a:solidFill>
                  <a:srgbClr val="008000"/>
                </a:solidFill>
              </a:rPr>
              <a:t>Single Parent </a:t>
            </a:r>
          </a:p>
          <a:p>
            <a:pPr marL="514350" indent="-514350">
              <a:buFont typeface="+mj-lt"/>
              <a:buAutoNum type="arabicPeriod"/>
            </a:pPr>
            <a:endParaRPr lang="en-US" sz="1200" dirty="0"/>
          </a:p>
        </p:txBody>
      </p:sp>
      <p:sp>
        <p:nvSpPr>
          <p:cNvPr id="4" name="Content Placeholder 2"/>
          <p:cNvSpPr txBox="1">
            <a:spLocks/>
          </p:cNvSpPr>
          <p:nvPr/>
        </p:nvSpPr>
        <p:spPr>
          <a:xfrm>
            <a:off x="457200" y="1600200"/>
            <a:ext cx="8229600" cy="719275"/>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tabLst/>
              <a:defRPr/>
            </a:pPr>
            <a:r>
              <a:rPr kumimoji="0" lang="en-US" sz="3200" i="0" u="none" strike="noStrike" kern="1200" cap="none" spc="0" normalizeH="0" baseline="0" noProof="0" dirty="0" smtClean="0">
                <a:ln>
                  <a:noFill/>
                </a:ln>
                <a:solidFill>
                  <a:schemeClr val="tx1"/>
                </a:solidFill>
                <a:effectLst/>
                <a:uLnTx/>
                <a:uFillTx/>
                <a:latin typeface="+mn-lt"/>
                <a:ea typeface="+mn-ea"/>
                <a:cs typeface="+mn-cs"/>
              </a:rPr>
              <a:t>60 most important features, in order:</a:t>
            </a: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sz="320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5" name="Content Placeholder 2"/>
          <p:cNvSpPr txBox="1">
            <a:spLocks/>
          </p:cNvSpPr>
          <p:nvPr/>
        </p:nvSpPr>
        <p:spPr>
          <a:xfrm>
            <a:off x="609600" y="6200276"/>
            <a:ext cx="8229600" cy="719275"/>
          </a:xfrm>
          <a:prstGeom prst="rect">
            <a:avLst/>
          </a:prstGeom>
        </p:spPr>
        <p:txBody>
          <a:bodyPr vert="horz" lIns="91440" tIns="45720" rIns="91440" bIns="45720" numCol="3" rtlCol="0">
            <a:noAutofit/>
          </a:bodyPr>
          <a:lstStyle/>
          <a:p>
            <a:pPr marL="342900" indent="-342900">
              <a:spcBef>
                <a:spcPct val="20000"/>
              </a:spcBef>
            </a:pPr>
            <a:r>
              <a:rPr lang="en-US" dirty="0" err="1" smtClean="0">
                <a:solidFill>
                  <a:srgbClr val="3366FF"/>
                </a:solidFill>
              </a:rPr>
              <a:t>dummy_PCA</a:t>
            </a:r>
            <a:r>
              <a:rPr lang="en-US" dirty="0" smtClean="0">
                <a:solidFill>
                  <a:srgbClr val="3366FF"/>
                </a:solidFill>
              </a:rPr>
              <a:t> features</a:t>
            </a:r>
          </a:p>
          <a:p>
            <a:pPr marL="342900" indent="-342900">
              <a:spcBef>
                <a:spcPct val="20000"/>
              </a:spcBef>
            </a:pPr>
            <a:endParaRPr lang="en-US" dirty="0" smtClean="0">
              <a:solidFill>
                <a:srgbClr val="008000"/>
              </a:solidFill>
            </a:endParaRPr>
          </a:p>
          <a:p>
            <a:pPr marL="342900" indent="-342900">
              <a:spcBef>
                <a:spcPct val="20000"/>
              </a:spcBef>
            </a:pPr>
            <a:r>
              <a:rPr lang="en-US" dirty="0" smtClean="0">
                <a:solidFill>
                  <a:srgbClr val="FF0000"/>
                </a:solidFill>
              </a:rPr>
              <a:t>national features</a:t>
            </a:r>
          </a:p>
          <a:p>
            <a:pPr marL="342900" indent="-342900">
              <a:spcBef>
                <a:spcPct val="20000"/>
              </a:spcBef>
            </a:pPr>
            <a:endParaRPr lang="en-US" dirty="0" smtClean="0">
              <a:solidFill>
                <a:srgbClr val="008000"/>
              </a:solidFill>
            </a:endParaRPr>
          </a:p>
          <a:p>
            <a:pPr marL="342900" indent="-342900">
              <a:spcBef>
                <a:spcPct val="20000"/>
              </a:spcBef>
            </a:pPr>
            <a:r>
              <a:rPr lang="en-US" dirty="0" smtClean="0">
                <a:solidFill>
                  <a:srgbClr val="008000"/>
                </a:solidFill>
              </a:rPr>
              <a:t>tag features</a:t>
            </a:r>
          </a:p>
          <a:p>
            <a:pPr marL="342900" marR="0" lvl="0" indent="-342900" algn="l" defTabSz="457200" rtl="0" eaLnBrk="1" fontAlgn="auto" latinLnBrk="0" hangingPunct="1">
              <a:lnSpc>
                <a:spcPct val="100000"/>
              </a:lnSpc>
              <a:spcBef>
                <a:spcPct val="20000"/>
              </a:spcBef>
              <a:spcAft>
                <a:spcPts val="0"/>
              </a:spcAft>
              <a:buClrTx/>
              <a:buSzTx/>
              <a:tabLst/>
              <a:defRPr/>
            </a:pPr>
            <a:endParaRPr kumimoji="0" lang="en-US" i="0" u="none" strike="noStrike" kern="1200" cap="none" spc="0" normalizeH="0" baseline="0" noProof="0" dirty="0" smtClean="0">
              <a:ln>
                <a:noFill/>
              </a:ln>
              <a:solidFill>
                <a:srgbClr val="FF0000"/>
              </a:solidFill>
              <a:effectLst/>
              <a:uLnTx/>
              <a:uFillTx/>
              <a:latin typeface="+mn-lt"/>
              <a:ea typeface="+mn-ea"/>
              <a:cs typeface="+mn-cs"/>
            </a:endParaRPr>
          </a:p>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endParaRPr kumimoji="0" lang="en-US"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Comparison</a:t>
            </a:r>
            <a:endParaRPr lang="en-US" dirty="0"/>
          </a:p>
        </p:txBody>
      </p:sp>
      <p:sp>
        <p:nvSpPr>
          <p:cNvPr id="3" name="Content Placeholder 2"/>
          <p:cNvSpPr>
            <a:spLocks noGrp="1"/>
          </p:cNvSpPr>
          <p:nvPr>
            <p:ph idx="1"/>
          </p:nvPr>
        </p:nvSpPr>
        <p:spPr/>
        <p:txBody>
          <a:bodyPr numCol="2">
            <a:normAutofit fontScale="77500" lnSpcReduction="20000"/>
          </a:bodyPr>
          <a:lstStyle/>
          <a:p>
            <a:r>
              <a:rPr lang="en-US" dirty="0" smtClean="0"/>
              <a:t>Naïve </a:t>
            </a:r>
            <a:r>
              <a:rPr lang="en-US" dirty="0" err="1" smtClean="0"/>
              <a:t>Bayes</a:t>
            </a:r>
            <a:r>
              <a:rPr lang="en-US" dirty="0" smtClean="0"/>
              <a:t> Classifier</a:t>
            </a:r>
          </a:p>
          <a:p>
            <a:pPr lvl="1"/>
            <a:r>
              <a:rPr lang="en-US" sz="2581" dirty="0" smtClean="0"/>
              <a:t>model accuracy = .81</a:t>
            </a:r>
          </a:p>
          <a:p>
            <a:pPr lvl="1"/>
            <a:r>
              <a:rPr lang="en-US" sz="2581" dirty="0" smtClean="0"/>
              <a:t>f1 score for unfunded = .21</a:t>
            </a:r>
          </a:p>
          <a:p>
            <a:endParaRPr lang="en-US" dirty="0" smtClean="0"/>
          </a:p>
          <a:p>
            <a:r>
              <a:rPr lang="en-US" dirty="0" smtClean="0"/>
              <a:t>Logistic Regression</a:t>
            </a:r>
          </a:p>
          <a:p>
            <a:pPr lvl="1"/>
            <a:r>
              <a:rPr lang="en-US" sz="2581" dirty="0" smtClean="0"/>
              <a:t>model accuracy = .93</a:t>
            </a:r>
          </a:p>
          <a:p>
            <a:pPr lvl="1"/>
            <a:r>
              <a:rPr lang="en-US" sz="2581" dirty="0" smtClean="0"/>
              <a:t>f1 score for unfunded = .29</a:t>
            </a:r>
          </a:p>
          <a:p>
            <a:endParaRPr lang="en-US" dirty="0" smtClean="0"/>
          </a:p>
          <a:p>
            <a:r>
              <a:rPr lang="en-US" dirty="0" smtClean="0"/>
              <a:t>K-Nearest Neighbors Classifier</a:t>
            </a:r>
          </a:p>
          <a:p>
            <a:pPr lvl="1"/>
            <a:r>
              <a:rPr lang="en-US" sz="2581" dirty="0" smtClean="0"/>
              <a:t>model accuracy = .91</a:t>
            </a:r>
          </a:p>
          <a:p>
            <a:pPr lvl="1"/>
            <a:r>
              <a:rPr lang="en-US" sz="2581" dirty="0" smtClean="0"/>
              <a:t>f1 score for unfunded = .35</a:t>
            </a:r>
          </a:p>
          <a:p>
            <a:pPr>
              <a:buNone/>
            </a:pPr>
            <a:endParaRPr lang="en-US" dirty="0" smtClean="0"/>
          </a:p>
          <a:p>
            <a:r>
              <a:rPr lang="en-US" dirty="0" smtClean="0"/>
              <a:t>Decision Tree Classifier</a:t>
            </a:r>
          </a:p>
          <a:p>
            <a:pPr lvl="1"/>
            <a:r>
              <a:rPr lang="en-US" sz="2581" dirty="0" smtClean="0"/>
              <a:t>model accuracy = .94</a:t>
            </a:r>
          </a:p>
          <a:p>
            <a:pPr lvl="1"/>
            <a:r>
              <a:rPr lang="en-US" sz="2581" dirty="0" smtClean="0"/>
              <a:t>f1 score for unfunded = .44</a:t>
            </a:r>
          </a:p>
          <a:p>
            <a:endParaRPr lang="en-US" dirty="0" smtClean="0"/>
          </a:p>
          <a:p>
            <a:r>
              <a:rPr lang="en-US" dirty="0" smtClean="0"/>
              <a:t>Random Forest Classifier</a:t>
            </a:r>
          </a:p>
          <a:p>
            <a:pPr lvl="1"/>
            <a:r>
              <a:rPr lang="en-US" sz="2581" dirty="0" smtClean="0"/>
              <a:t>model accuracy = .95</a:t>
            </a:r>
          </a:p>
          <a:p>
            <a:pPr lvl="1"/>
            <a:r>
              <a:rPr lang="en-US" sz="2581" dirty="0" smtClean="0"/>
              <a:t>f1 score for unfunded = .5</a:t>
            </a:r>
          </a:p>
          <a:p>
            <a:endParaRPr lang="en-US" dirty="0" smtClean="0"/>
          </a:p>
          <a:p>
            <a:r>
              <a:rPr lang="en-US" dirty="0" smtClean="0"/>
              <a:t>Gradient Boosting Classifier</a:t>
            </a:r>
          </a:p>
          <a:p>
            <a:pPr lvl="1"/>
            <a:r>
              <a:rPr lang="en-US" sz="2581" dirty="0" smtClean="0"/>
              <a:t>model accuracy = .93</a:t>
            </a:r>
          </a:p>
          <a:p>
            <a:pPr lvl="1"/>
            <a:r>
              <a:rPr lang="en-US" sz="2581" dirty="0" smtClean="0"/>
              <a:t>f1 score for unfunded = .44</a:t>
            </a:r>
            <a:endParaRPr lang="en-US" sz="2581"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Kiva’s</a:t>
            </a:r>
            <a:r>
              <a:rPr lang="en-US" dirty="0" smtClean="0"/>
              <a:t> Data Science For Good</a:t>
            </a:r>
            <a:endParaRPr lang="en-US" dirty="0"/>
          </a:p>
        </p:txBody>
      </p:sp>
      <p:sp>
        <p:nvSpPr>
          <p:cNvPr id="3" name="Content Placeholder 2"/>
          <p:cNvSpPr>
            <a:spLocks noGrp="1"/>
          </p:cNvSpPr>
          <p:nvPr>
            <p:ph idx="1"/>
          </p:nvPr>
        </p:nvSpPr>
        <p:spPr/>
        <p:txBody>
          <a:bodyPr>
            <a:normAutofit fontScale="92500"/>
          </a:bodyPr>
          <a:lstStyle/>
          <a:p>
            <a:r>
              <a:rPr lang="en-US" sz="1800" dirty="0" smtClean="0">
                <a:hlinkClick r:id="rId2"/>
              </a:rPr>
              <a:t>https://www.kaggle.com/kiva/data-science-for-good-kiva-crowdfunding</a:t>
            </a:r>
            <a:r>
              <a:rPr lang="en-US" sz="1800" dirty="0" smtClean="0"/>
              <a:t> </a:t>
            </a:r>
          </a:p>
          <a:p>
            <a:r>
              <a:rPr lang="en-US" sz="2162" dirty="0" err="1" smtClean="0"/>
              <a:t>Kiva’s</a:t>
            </a:r>
            <a:r>
              <a:rPr lang="en-US" sz="2162" dirty="0" smtClean="0"/>
              <a:t> original posting</a:t>
            </a:r>
          </a:p>
          <a:p>
            <a:r>
              <a:rPr lang="en-US" sz="2162" dirty="0" smtClean="0"/>
              <a:t>671k loans, with no details on outcomes, only on the loans themselves</a:t>
            </a:r>
          </a:p>
          <a:p>
            <a:pPr>
              <a:buNone/>
            </a:pPr>
            <a:endParaRPr lang="en-US" sz="2162" dirty="0" smtClean="0"/>
          </a:p>
          <a:p>
            <a:r>
              <a:rPr lang="en-US" sz="1800" dirty="0" smtClean="0">
                <a:hlinkClick r:id="rId3"/>
              </a:rPr>
              <a:t>https://www.kaggle.com/gaborfodor/additional-kiva-snapshot</a:t>
            </a:r>
            <a:endParaRPr lang="en-US" sz="1800" dirty="0" smtClean="0"/>
          </a:p>
          <a:p>
            <a:r>
              <a:rPr lang="en-US" sz="2162" dirty="0" smtClean="0"/>
              <a:t>More expansive snapshot, which includes the same loans as </a:t>
            </a:r>
            <a:r>
              <a:rPr lang="en-US" sz="2162" dirty="0" err="1" smtClean="0"/>
              <a:t>Kiva’s</a:t>
            </a:r>
            <a:r>
              <a:rPr lang="en-US" sz="2162" dirty="0" smtClean="0"/>
              <a:t> official one</a:t>
            </a:r>
          </a:p>
          <a:p>
            <a:r>
              <a:rPr lang="en-US" sz="2162" dirty="0" smtClean="0"/>
              <a:t>1.2 million loans, with details on borrowers, loan usages, and outcomes, stretching from 06/2006 to 01/2018</a:t>
            </a:r>
          </a:p>
          <a:p>
            <a:r>
              <a:rPr lang="en-US" sz="2162" dirty="0" smtClean="0"/>
              <a:t>Includes datasets containing loan coordinates and national statistics</a:t>
            </a:r>
          </a:p>
          <a:p>
            <a:endParaRPr lang="en-US" sz="2162" dirty="0" smtClean="0"/>
          </a:p>
          <a:p>
            <a:r>
              <a:rPr lang="en-US" sz="2162" dirty="0" smtClean="0"/>
              <a:t>See </a:t>
            </a:r>
            <a:r>
              <a:rPr lang="en-US" sz="2162" dirty="0" smtClean="0">
                <a:hlinkClick r:id="rId4"/>
              </a:rPr>
              <a:t>https://www.kiva.org/about/how</a:t>
            </a:r>
            <a:r>
              <a:rPr lang="en-US" sz="2162" dirty="0" smtClean="0"/>
              <a:t> for more info</a:t>
            </a:r>
            <a:endParaRPr lang="en-US" sz="2162" dirty="0" smtClean="0"/>
          </a:p>
          <a:p>
            <a:endParaRPr lang="en-US" sz="1800" dirty="0" smtClean="0"/>
          </a:p>
          <a:p>
            <a:endParaRPr lang="en-US" sz="1800" dirty="0" smtClean="0"/>
          </a:p>
          <a:p>
            <a:endParaRPr lang="en-US" sz="1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Neural Networks / Deep Learning</a:t>
            </a:r>
            <a:endParaRPr lang="en-US" dirty="0"/>
          </a:p>
        </p:txBody>
      </p:sp>
      <p:sp>
        <p:nvSpPr>
          <p:cNvPr id="3" name="Content Placeholder 2"/>
          <p:cNvSpPr>
            <a:spLocks noGrp="1"/>
          </p:cNvSpPr>
          <p:nvPr>
            <p:ph idx="1"/>
          </p:nvPr>
        </p:nvSpPr>
        <p:spPr/>
        <p:txBody>
          <a:bodyPr numCol="2">
            <a:normAutofit/>
          </a:bodyPr>
          <a:lstStyle/>
          <a:p>
            <a:r>
              <a:rPr lang="en-US" sz="2500" dirty="0" smtClean="0"/>
              <a:t>Multi-Layer </a:t>
            </a:r>
            <a:r>
              <a:rPr lang="en-US" sz="2500" dirty="0" err="1" smtClean="0"/>
              <a:t>Perceptron</a:t>
            </a:r>
            <a:endParaRPr lang="en-US" sz="2500" dirty="0" smtClean="0"/>
          </a:p>
          <a:p>
            <a:pPr lvl="1"/>
            <a:r>
              <a:rPr lang="en-US" sz="2000" dirty="0" smtClean="0"/>
              <a:t>model accuracy = .92</a:t>
            </a:r>
          </a:p>
          <a:p>
            <a:pPr lvl="1"/>
            <a:r>
              <a:rPr lang="en-US" sz="2000" dirty="0" smtClean="0"/>
              <a:t>f1 score for unfunded = .44</a:t>
            </a:r>
          </a:p>
          <a:p>
            <a:pPr lvl="1">
              <a:buNone/>
            </a:pPr>
            <a:endParaRPr lang="en-US" dirty="0" smtClean="0"/>
          </a:p>
          <a:p>
            <a:pPr lvl="1">
              <a:buNone/>
            </a:pPr>
            <a:endParaRPr lang="en-US" dirty="0" smtClean="0"/>
          </a:p>
          <a:p>
            <a:r>
              <a:rPr lang="en-US" sz="2500" dirty="0" err="1" smtClean="0"/>
              <a:t>Keras</a:t>
            </a:r>
            <a:r>
              <a:rPr lang="en-US" sz="2500" dirty="0" smtClean="0"/>
              <a:t> / </a:t>
            </a:r>
            <a:r>
              <a:rPr lang="en-US" sz="2500" dirty="0" err="1" smtClean="0"/>
              <a:t>TensorFlow</a:t>
            </a:r>
            <a:endParaRPr lang="en-US" sz="2500" dirty="0" smtClean="0"/>
          </a:p>
          <a:p>
            <a:pPr lvl="1"/>
            <a:r>
              <a:rPr lang="en-US" sz="2000" dirty="0" smtClean="0"/>
              <a:t>model accuracy = .94</a:t>
            </a:r>
          </a:p>
          <a:p>
            <a:pPr lvl="1"/>
            <a:r>
              <a:rPr lang="en-US" sz="2000" dirty="0" smtClean="0"/>
              <a:t>f1 score for unfunded = .25</a:t>
            </a:r>
          </a:p>
          <a:p>
            <a:pPr lvl="1"/>
            <a:endParaRPr lang="en-US" dirty="0" smtClean="0"/>
          </a:p>
          <a:p>
            <a:pPr lvl="1">
              <a:buNone/>
            </a:pPr>
            <a:endParaRPr lang="en-US" dirty="0" smtClean="0"/>
          </a:p>
          <a:p>
            <a:r>
              <a:rPr lang="en-US" sz="2500" dirty="0" err="1" smtClean="0"/>
              <a:t>Convolutional</a:t>
            </a:r>
            <a:r>
              <a:rPr lang="en-US" sz="2500" dirty="0" smtClean="0"/>
              <a:t> Neural Network</a:t>
            </a:r>
          </a:p>
          <a:p>
            <a:pPr lvl="1"/>
            <a:r>
              <a:rPr lang="en-US" sz="2000" dirty="0" smtClean="0"/>
              <a:t>model accuracy = .93</a:t>
            </a:r>
          </a:p>
          <a:p>
            <a:pPr lvl="1"/>
            <a:r>
              <a:rPr lang="en-US" sz="2000" dirty="0" smtClean="0"/>
              <a:t>f1 score for unfunded = .27</a:t>
            </a:r>
          </a:p>
          <a:p>
            <a:pPr lvl="1"/>
            <a:endParaRPr lang="en-US" dirty="0" smtClean="0"/>
          </a:p>
          <a:p>
            <a:pPr lvl="1"/>
            <a:endParaRPr lang="en-US" dirty="0" smtClean="0"/>
          </a:p>
        </p:txBody>
      </p:sp>
      <p:pic>
        <p:nvPicPr>
          <p:cNvPr id="7" name="Picture 6"/>
          <p:cNvPicPr>
            <a:picLocks noChangeAspect="1"/>
          </p:cNvPicPr>
          <p:nvPr/>
        </p:nvPicPr>
        <p:blipFill>
          <a:blip r:embed="rId2"/>
          <a:stretch>
            <a:fillRect/>
          </a:stretch>
        </p:blipFill>
        <p:spPr>
          <a:xfrm>
            <a:off x="4910238" y="3847961"/>
            <a:ext cx="3543300" cy="2032000"/>
          </a:xfrm>
          <a:prstGeom prst="rect">
            <a:avLst/>
          </a:prstGeom>
        </p:spPr>
      </p:pic>
      <p:sp>
        <p:nvSpPr>
          <p:cNvPr id="8" name="Content Placeholder 2"/>
          <p:cNvSpPr txBox="1">
            <a:spLocks/>
          </p:cNvSpPr>
          <p:nvPr/>
        </p:nvSpPr>
        <p:spPr>
          <a:xfrm>
            <a:off x="4626265" y="6080519"/>
            <a:ext cx="4060536" cy="553955"/>
          </a:xfrm>
          <a:prstGeom prst="rect">
            <a:avLst/>
          </a:prstGeom>
        </p:spPr>
        <p:txBody>
          <a:bodyPr vert="horz" lIns="91440" tIns="45720" rIns="91440" bIns="45720" numCol="1" rtlCol="0">
            <a:normAutofit fontScale="92500" lnSpcReduction="10000"/>
          </a:bodyPr>
          <a:lstStyle/>
          <a:p>
            <a:pPr marL="342900" lvl="0" indent="-342900">
              <a:spcBef>
                <a:spcPct val="20000"/>
              </a:spcBef>
            </a:pPr>
            <a:r>
              <a:rPr lang="en-US" sz="1200" dirty="0"/>
              <a:t>See </a:t>
            </a:r>
            <a:r>
              <a:rPr lang="en-US" sz="1200" b="1" dirty="0"/>
              <a:t>4.1.a Spiral </a:t>
            </a:r>
            <a:r>
              <a:rPr lang="en-US" sz="1200" b="1" dirty="0" err="1"/>
              <a:t>SelectKBest</a:t>
            </a:r>
            <a:r>
              <a:rPr lang="en-US" sz="1200" b="1" dirty="0"/>
              <a:t> feature-set </a:t>
            </a:r>
            <a:r>
              <a:rPr lang="en-US" sz="1200" b="1" dirty="0" smtClean="0"/>
              <a:t>creation </a:t>
            </a:r>
            <a:r>
              <a:rPr lang="en-US" sz="1200" dirty="0" smtClean="0"/>
              <a:t>and the functions ‘spiral’ and ‘</a:t>
            </a:r>
            <a:r>
              <a:rPr lang="en-US" sz="1200" dirty="0" err="1" smtClean="0"/>
              <a:t>create_spiral_features</a:t>
            </a:r>
            <a:r>
              <a:rPr lang="en-US" sz="1200" dirty="0" smtClean="0"/>
              <a:t>’ for more on the creation of the spiral array</a:t>
            </a:r>
            <a:endParaRPr kumimoji="0" lang="en-US" sz="12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Result: RFC</a:t>
            </a:r>
            <a:endParaRPr lang="en-US" dirty="0"/>
          </a:p>
        </p:txBody>
      </p:sp>
      <p:sp>
        <p:nvSpPr>
          <p:cNvPr id="3" name="Content Placeholder 2"/>
          <p:cNvSpPr>
            <a:spLocks noGrp="1"/>
          </p:cNvSpPr>
          <p:nvPr>
            <p:ph idx="1"/>
          </p:nvPr>
        </p:nvSpPr>
        <p:spPr/>
        <p:txBody>
          <a:bodyPr numCol="2">
            <a:noAutofit/>
          </a:bodyPr>
          <a:lstStyle/>
          <a:p>
            <a:pPr>
              <a:buNone/>
            </a:pPr>
            <a:r>
              <a:rPr lang="en-US" sz="2400" dirty="0" err="1" smtClean="0"/>
              <a:t>GridsearchCV</a:t>
            </a:r>
            <a:r>
              <a:rPr lang="en-US" sz="2400" dirty="0" smtClean="0"/>
              <a:t> Parameters:</a:t>
            </a:r>
          </a:p>
          <a:p>
            <a:pPr>
              <a:spcAft>
                <a:spcPts val="600"/>
              </a:spcAft>
            </a:pPr>
            <a:r>
              <a:rPr lang="en-US" sz="1400" dirty="0" err="1" smtClean="0"/>
              <a:t>class_weight</a:t>
            </a:r>
            <a:r>
              <a:rPr lang="en-US" sz="1400" dirty="0" smtClean="0"/>
              <a:t> = '</a:t>
            </a:r>
            <a:r>
              <a:rPr lang="en-US" sz="1400" dirty="0" err="1" smtClean="0"/>
              <a:t>balanced_subsample</a:t>
            </a:r>
            <a:r>
              <a:rPr lang="en-US" sz="1400" dirty="0" smtClean="0"/>
              <a:t>’ </a:t>
            </a:r>
          </a:p>
          <a:p>
            <a:pPr>
              <a:spcAft>
                <a:spcPts val="600"/>
              </a:spcAft>
            </a:pPr>
            <a:r>
              <a:rPr lang="en-US" sz="1400" dirty="0" err="1" smtClean="0"/>
              <a:t>max_depth</a:t>
            </a:r>
            <a:r>
              <a:rPr lang="en-US" sz="1400" dirty="0" smtClean="0"/>
              <a:t> = None </a:t>
            </a:r>
          </a:p>
          <a:p>
            <a:pPr>
              <a:spcAft>
                <a:spcPts val="600"/>
              </a:spcAft>
            </a:pPr>
            <a:r>
              <a:rPr lang="en-US" sz="1400" dirty="0" err="1" smtClean="0"/>
              <a:t>max_features</a:t>
            </a:r>
            <a:r>
              <a:rPr lang="en-US" sz="1400" dirty="0" smtClean="0"/>
              <a:t> = 'log2’ </a:t>
            </a:r>
          </a:p>
          <a:p>
            <a:pPr>
              <a:spcAft>
                <a:spcPts val="600"/>
              </a:spcAft>
            </a:pPr>
            <a:r>
              <a:rPr lang="en-US" sz="1400" dirty="0" err="1" smtClean="0"/>
              <a:t>n_estimators</a:t>
            </a:r>
            <a:r>
              <a:rPr lang="en-US" sz="1400" dirty="0" smtClean="0"/>
              <a:t> = 100</a:t>
            </a:r>
          </a:p>
          <a:p>
            <a:endParaRPr lang="en-US" sz="2400" dirty="0" smtClean="0"/>
          </a:p>
          <a:p>
            <a:endParaRPr lang="en-US" sz="2400" dirty="0" smtClean="0"/>
          </a:p>
          <a:p>
            <a:pPr>
              <a:buNone/>
            </a:pPr>
            <a:r>
              <a:rPr lang="en-US" sz="2400" dirty="0" smtClean="0"/>
              <a:t>Optimum feature list </a:t>
            </a:r>
          </a:p>
          <a:p>
            <a:pPr>
              <a:buNone/>
            </a:pPr>
            <a:r>
              <a:rPr lang="en-US" sz="2400" dirty="0" smtClean="0"/>
              <a:t>length is 36</a:t>
            </a:r>
          </a:p>
          <a:p>
            <a:pPr>
              <a:buNone/>
            </a:pPr>
            <a:endParaRPr lang="en-US" sz="2400" dirty="0" smtClean="0"/>
          </a:p>
          <a:p>
            <a:pPr>
              <a:buNone/>
            </a:pPr>
            <a:endParaRPr lang="en-US" sz="2400" dirty="0" smtClean="0"/>
          </a:p>
          <a:p>
            <a:pPr>
              <a:buNone/>
            </a:pPr>
            <a:r>
              <a:rPr lang="en-US" sz="2400" b="1" dirty="0" smtClean="0"/>
              <a:t>Final RFC Model</a:t>
            </a:r>
          </a:p>
          <a:p>
            <a:pPr>
              <a:buNone/>
            </a:pPr>
            <a:r>
              <a:rPr lang="en-US" sz="2400" dirty="0" smtClean="0"/>
              <a:t>Score: 95.519%</a:t>
            </a:r>
          </a:p>
          <a:p>
            <a:pPr>
              <a:buNone/>
            </a:pPr>
            <a:endParaRPr lang="en-US" sz="2400" dirty="0" smtClean="0"/>
          </a:p>
          <a:p>
            <a:pPr>
              <a:buNone/>
            </a:pPr>
            <a:r>
              <a:rPr lang="en-US" sz="2400" u="sng" dirty="0" smtClean="0"/>
              <a:t>			Funded  |	Unfunded</a:t>
            </a:r>
          </a:p>
          <a:p>
            <a:pPr>
              <a:buNone/>
            </a:pPr>
            <a:r>
              <a:rPr lang="en-US" sz="2400" dirty="0" smtClean="0"/>
              <a:t>Precision	.98			.47</a:t>
            </a:r>
          </a:p>
          <a:p>
            <a:pPr>
              <a:buNone/>
            </a:pPr>
            <a:r>
              <a:rPr lang="en-US" sz="2400" dirty="0" smtClean="0"/>
              <a:t>Recall		.97			.59	</a:t>
            </a:r>
          </a:p>
          <a:p>
            <a:pPr>
              <a:buNone/>
            </a:pPr>
            <a:r>
              <a:rPr lang="en-US" sz="2400" dirty="0"/>
              <a:t>f</a:t>
            </a:r>
            <a:r>
              <a:rPr lang="en-US" sz="2400" dirty="0" smtClean="0"/>
              <a:t>1 score	.98			.53</a:t>
            </a:r>
          </a:p>
          <a:p>
            <a:pPr>
              <a:buNone/>
            </a:pPr>
            <a:endParaRPr lang="en-US" sz="2400" dirty="0" smtClean="0"/>
          </a:p>
          <a:p>
            <a:pPr>
              <a:buNone/>
            </a:pPr>
            <a:r>
              <a:rPr lang="en-US" sz="2400" dirty="0" smtClean="0"/>
              <a:t>Cross-Valuation:</a:t>
            </a:r>
          </a:p>
          <a:p>
            <a:pPr>
              <a:buNone/>
            </a:pPr>
            <a:r>
              <a:rPr lang="en-US" sz="1800" dirty="0" smtClean="0"/>
              <a:t>.9617,  .9621,  .9614,  .9609,  .9614</a:t>
            </a:r>
            <a:endParaRPr lang="en-US" sz="18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Factors leading to expiration without funding are not reliably predictable from these features</a:t>
            </a:r>
          </a:p>
          <a:p>
            <a:r>
              <a:rPr lang="en-US" dirty="0" smtClean="0"/>
              <a:t>Multiple features are faintly but distinctly correlated, but no clear determinative factors that the models can find</a:t>
            </a:r>
          </a:p>
          <a:p>
            <a:r>
              <a:rPr lang="en-US" dirty="0" smtClean="0"/>
              <a:t>Many loans are nearly identical in features, but have different outcomes with regard to funding</a:t>
            </a:r>
          </a:p>
          <a:p>
            <a:pPr>
              <a:buNone/>
            </a:pPr>
            <a:endParaRPr lang="en-US" dirty="0" smtClean="0"/>
          </a:p>
          <a:p>
            <a:pPr>
              <a:buNone/>
            </a:pPr>
            <a:r>
              <a:rPr lang="en-US" b="1" dirty="0" smtClean="0"/>
              <a:t>Other takeaways:</a:t>
            </a:r>
          </a:p>
          <a:p>
            <a:r>
              <a:rPr lang="en-US" dirty="0" smtClean="0"/>
              <a:t>Target features for </a:t>
            </a:r>
            <a:r>
              <a:rPr lang="en-US" dirty="0" err="1" smtClean="0"/>
              <a:t>Kiva</a:t>
            </a:r>
            <a:r>
              <a:rPr lang="en-US" dirty="0" smtClean="0"/>
              <a:t> to watch for / ameliorate</a:t>
            </a:r>
          </a:p>
          <a:p>
            <a:r>
              <a:rPr lang="en-US" dirty="0" smtClean="0"/>
              <a:t>#Puzzle</a:t>
            </a:r>
          </a:p>
          <a:p>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#Puzzle</a:t>
            </a:r>
            <a:endParaRPr lang="en-US" dirty="0"/>
          </a:p>
        </p:txBody>
      </p:sp>
      <p:sp>
        <p:nvSpPr>
          <p:cNvPr id="3" name="Content Placeholder 2"/>
          <p:cNvSpPr>
            <a:spLocks noGrp="1"/>
          </p:cNvSpPr>
          <p:nvPr>
            <p:ph idx="1"/>
          </p:nvPr>
        </p:nvSpPr>
        <p:spPr/>
        <p:txBody>
          <a:bodyPr>
            <a:normAutofit/>
          </a:bodyPr>
          <a:lstStyle/>
          <a:p>
            <a:r>
              <a:rPr lang="en-US" dirty="0" smtClean="0"/>
              <a:t>Tags </a:t>
            </a:r>
            <a:r>
              <a:rPr lang="en-US" i="1" dirty="0" smtClean="0"/>
              <a:t>should</a:t>
            </a:r>
            <a:r>
              <a:rPr lang="en-US" dirty="0" smtClean="0"/>
              <a:t> make a loan easier for lenders to find and thus more likely to fund</a:t>
            </a:r>
          </a:p>
          <a:p>
            <a:endParaRPr lang="en-US" dirty="0" smtClean="0"/>
          </a:p>
          <a:p>
            <a:pPr>
              <a:buNone/>
            </a:pPr>
            <a:r>
              <a:rPr lang="en-US" dirty="0" smtClean="0"/>
              <a:t>However!</a:t>
            </a:r>
          </a:p>
          <a:p>
            <a:pPr>
              <a:buNone/>
            </a:pPr>
            <a:endParaRPr lang="en-US" dirty="0" smtClean="0"/>
          </a:p>
          <a:p>
            <a:r>
              <a:rPr lang="en-US" dirty="0" smtClean="0"/>
              <a:t>The presence of tags is correlated with a (slightly) </a:t>
            </a:r>
            <a:r>
              <a:rPr lang="en-US" i="1" dirty="0" smtClean="0"/>
              <a:t>lower </a:t>
            </a:r>
            <a:r>
              <a:rPr lang="en-US" dirty="0" smtClean="0"/>
              <a:t>rate of successful funding</a:t>
            </a:r>
          </a:p>
          <a:p>
            <a:endParaRPr lang="en-US" dirty="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Tags &amp; Funding</a:t>
            </a:r>
            <a:endParaRPr lang="en-US" dirty="0"/>
          </a:p>
        </p:txBody>
      </p:sp>
      <p:sp>
        <p:nvSpPr>
          <p:cNvPr id="3" name="Content Placeholder 2"/>
          <p:cNvSpPr>
            <a:spLocks noGrp="1"/>
          </p:cNvSpPr>
          <p:nvPr>
            <p:ph idx="1"/>
          </p:nvPr>
        </p:nvSpPr>
        <p:spPr>
          <a:xfrm>
            <a:off x="457200" y="1600201"/>
            <a:ext cx="8229600" cy="4917654"/>
          </a:xfrm>
        </p:spPr>
        <p:txBody>
          <a:bodyPr>
            <a:normAutofit fontScale="62500" lnSpcReduction="20000"/>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a:p>
          <a:p>
            <a:pPr>
              <a:buNone/>
            </a:pPr>
            <a:endParaRPr lang="en-US" dirty="0" smtClean="0"/>
          </a:p>
          <a:p>
            <a:pPr>
              <a:buNone/>
            </a:pPr>
            <a:r>
              <a:rPr lang="en-US" dirty="0" smtClean="0"/>
              <a:t>‘no tags’ &amp; ‘</a:t>
            </a:r>
            <a:r>
              <a:rPr lang="en-US" dirty="0" err="1" smtClean="0"/>
              <a:t>funded_status</a:t>
            </a:r>
            <a:r>
              <a:rPr lang="en-US" dirty="0" smtClean="0"/>
              <a:t>’</a:t>
            </a:r>
          </a:p>
          <a:p>
            <a:r>
              <a:rPr lang="en-US" dirty="0" err="1" smtClean="0"/>
              <a:t>t</a:t>
            </a:r>
            <a:r>
              <a:rPr lang="en-US" dirty="0" smtClean="0"/>
              <a:t> = 59.9</a:t>
            </a:r>
          </a:p>
          <a:p>
            <a:r>
              <a:rPr lang="en-US" dirty="0" err="1" smtClean="0"/>
              <a:t>p</a:t>
            </a:r>
            <a:r>
              <a:rPr lang="en-US" dirty="0" smtClean="0"/>
              <a:t> &lt; .001</a:t>
            </a:r>
            <a:endParaRPr lang="en-US" dirty="0"/>
          </a:p>
        </p:txBody>
      </p:sp>
      <p:pic>
        <p:nvPicPr>
          <p:cNvPr id="6" name="Picture 5"/>
          <p:cNvPicPr>
            <a:picLocks noChangeAspect="1"/>
          </p:cNvPicPr>
          <p:nvPr/>
        </p:nvPicPr>
        <p:blipFill>
          <a:blip r:embed="rId2"/>
          <a:stretch>
            <a:fillRect/>
          </a:stretch>
        </p:blipFill>
        <p:spPr>
          <a:xfrm>
            <a:off x="457200" y="1417638"/>
            <a:ext cx="5649005" cy="3819045"/>
          </a:xfrm>
          <a:prstGeom prst="rect">
            <a:avLst/>
          </a:prstGeom>
        </p:spPr>
      </p:pic>
      <p:pic>
        <p:nvPicPr>
          <p:cNvPr id="7" name="Picture 6"/>
          <p:cNvPicPr>
            <a:picLocks noChangeAspect="1"/>
          </p:cNvPicPr>
          <p:nvPr/>
        </p:nvPicPr>
        <p:blipFill>
          <a:blip r:embed="rId3"/>
          <a:srcRect l="5201" t="5856" r="11088" b="2953"/>
          <a:stretch>
            <a:fillRect/>
          </a:stretch>
        </p:blipFill>
        <p:spPr>
          <a:xfrm>
            <a:off x="4250458" y="3325089"/>
            <a:ext cx="3956866" cy="2801074"/>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Hypotheses</a:t>
            </a:r>
            <a:endParaRPr lang="en-US" dirty="0"/>
          </a:p>
        </p:txBody>
      </p:sp>
      <p:sp>
        <p:nvSpPr>
          <p:cNvPr id="3" name="Content Placeholder 2"/>
          <p:cNvSpPr>
            <a:spLocks noGrp="1"/>
          </p:cNvSpPr>
          <p:nvPr>
            <p:ph idx="1"/>
          </p:nvPr>
        </p:nvSpPr>
        <p:spPr>
          <a:xfrm>
            <a:off x="457200" y="1600200"/>
            <a:ext cx="8229600" cy="4943569"/>
          </a:xfrm>
        </p:spPr>
        <p:txBody>
          <a:bodyPr>
            <a:normAutofit fontScale="92500" lnSpcReduction="20000"/>
          </a:bodyPr>
          <a:lstStyle/>
          <a:p>
            <a:r>
              <a:rPr lang="en-US" dirty="0" smtClean="0"/>
              <a:t>Why </a:t>
            </a:r>
            <a:r>
              <a:rPr lang="en-US" dirty="0" smtClean="0"/>
              <a:t>do tags have this correlation</a:t>
            </a:r>
            <a:r>
              <a:rPr lang="en-US" dirty="0" smtClean="0"/>
              <a:t>?</a:t>
            </a:r>
          </a:p>
          <a:p>
            <a:pPr marL="971550" lvl="1" indent="-514350">
              <a:buAutoNum type="alphaUcParenR"/>
            </a:pPr>
            <a:r>
              <a:rPr lang="en-US" dirty="0" smtClean="0"/>
              <a:t>Tags just don’t have the impact we’d expect</a:t>
            </a:r>
          </a:p>
          <a:p>
            <a:pPr marL="1371600" lvl="2" indent="-514350"/>
            <a:r>
              <a:rPr lang="en-US" dirty="0" smtClean="0"/>
              <a:t>Something about them being on a loan either convinces lenders that this loan doesn’t need their money as much as another one or does something else to reduce the funding given to such loans</a:t>
            </a:r>
          </a:p>
          <a:p>
            <a:pPr marL="1371600" lvl="2" indent="-514350"/>
            <a:r>
              <a:rPr lang="en-US" dirty="0" smtClean="0"/>
              <a:t>Odd, but still worthwhile information about a loan</a:t>
            </a:r>
          </a:p>
          <a:p>
            <a:pPr marL="971550" lvl="1" indent="-514350">
              <a:buAutoNum type="alphaUcParenR"/>
            </a:pPr>
            <a:endParaRPr lang="en-US" dirty="0" smtClean="0"/>
          </a:p>
          <a:p>
            <a:pPr marL="971550" lvl="1" indent="-514350">
              <a:buAutoNum type="alphaUcParenR"/>
            </a:pPr>
            <a:r>
              <a:rPr lang="en-US" dirty="0" smtClean="0"/>
              <a:t>Tags are added to failing loan profiles</a:t>
            </a:r>
          </a:p>
          <a:p>
            <a:pPr marL="1371600" lvl="2" indent="-514350"/>
            <a:r>
              <a:rPr lang="en-US" dirty="0" err="1" smtClean="0"/>
              <a:t>Kiva</a:t>
            </a:r>
            <a:r>
              <a:rPr lang="en-US" dirty="0" smtClean="0"/>
              <a:t> could be actively going through and adding tags to loans that are struggling to meet their goals, in an attempt to get more eyeballs on the profile and thus more money to fund it</a:t>
            </a:r>
          </a:p>
          <a:p>
            <a:pPr marL="1371600" lvl="2" indent="-514350"/>
            <a:r>
              <a:rPr lang="en-US" dirty="0" smtClean="0"/>
              <a:t>Would invalidate many conclusions we could draw if we use them as part of our algorithm</a:t>
            </a:r>
          </a:p>
          <a:p>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With &amp; Without Tags Comparison</a:t>
            </a:r>
            <a:endParaRPr lang="en-US" dirty="0"/>
          </a:p>
        </p:txBody>
      </p:sp>
      <p:sp>
        <p:nvSpPr>
          <p:cNvPr id="3" name="Content Placeholder 2"/>
          <p:cNvSpPr>
            <a:spLocks noGrp="1"/>
          </p:cNvSpPr>
          <p:nvPr>
            <p:ph idx="1"/>
          </p:nvPr>
        </p:nvSpPr>
        <p:spPr/>
        <p:txBody>
          <a:bodyPr/>
          <a:lstStyle/>
          <a:p>
            <a:r>
              <a:rPr lang="en-US" dirty="0" smtClean="0"/>
              <a:t>With tags:</a:t>
            </a:r>
          </a:p>
          <a:p>
            <a:endParaRPr lang="en-US" dirty="0" smtClean="0"/>
          </a:p>
          <a:p>
            <a:endParaRPr lang="en-US" dirty="0" smtClean="0"/>
          </a:p>
          <a:p>
            <a:endParaRPr lang="en-US" dirty="0" smtClean="0"/>
          </a:p>
          <a:p>
            <a:endParaRPr lang="en-US" dirty="0" smtClean="0"/>
          </a:p>
          <a:p>
            <a:r>
              <a:rPr lang="en-US" dirty="0" smtClean="0"/>
              <a:t>Without tags:</a:t>
            </a:r>
            <a:endParaRPr lang="en-US" dirty="0"/>
          </a:p>
        </p:txBody>
      </p:sp>
      <p:pic>
        <p:nvPicPr>
          <p:cNvPr id="13" name="Picture 12"/>
          <p:cNvPicPr>
            <a:picLocks noChangeAspect="1"/>
          </p:cNvPicPr>
          <p:nvPr/>
        </p:nvPicPr>
        <p:blipFill>
          <a:blip r:embed="rId2"/>
          <a:stretch>
            <a:fillRect/>
          </a:stretch>
        </p:blipFill>
        <p:spPr>
          <a:xfrm>
            <a:off x="3742514" y="4561008"/>
            <a:ext cx="3655069" cy="1813734"/>
          </a:xfrm>
          <a:prstGeom prst="rect">
            <a:avLst/>
          </a:prstGeom>
        </p:spPr>
      </p:pic>
      <p:pic>
        <p:nvPicPr>
          <p:cNvPr id="16" name="Picture 15"/>
          <p:cNvPicPr>
            <a:picLocks noChangeAspect="1"/>
          </p:cNvPicPr>
          <p:nvPr/>
        </p:nvPicPr>
        <p:blipFill>
          <a:blip r:embed="rId3"/>
          <a:srcRect r="26608"/>
          <a:stretch>
            <a:fillRect/>
          </a:stretch>
        </p:blipFill>
        <p:spPr>
          <a:xfrm>
            <a:off x="3675674" y="1600201"/>
            <a:ext cx="3721909" cy="2222398"/>
          </a:xfrm>
          <a:prstGeom prst="rect">
            <a:avLst/>
          </a:prstGeom>
        </p:spPr>
      </p:pic>
      <p:sp>
        <p:nvSpPr>
          <p:cNvPr id="17" name="Donut 16"/>
          <p:cNvSpPr/>
          <p:nvPr/>
        </p:nvSpPr>
        <p:spPr>
          <a:xfrm>
            <a:off x="6064685" y="2436095"/>
            <a:ext cx="622020" cy="388739"/>
          </a:xfrm>
          <a:prstGeom prst="donut">
            <a:avLst>
              <a:gd name="adj" fmla="val 656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Donut 18"/>
          <p:cNvSpPr/>
          <p:nvPr/>
        </p:nvSpPr>
        <p:spPr>
          <a:xfrm>
            <a:off x="6217085" y="5468259"/>
            <a:ext cx="622020" cy="388739"/>
          </a:xfrm>
          <a:prstGeom prst="donut">
            <a:avLst>
              <a:gd name="adj" fmla="val 656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variables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rcRect l="14493" t="14697" r="16080" b="33339"/>
          <a:stretch>
            <a:fillRect/>
          </a:stretch>
        </p:blipFill>
        <p:spPr>
          <a:xfrm>
            <a:off x="855560" y="1216525"/>
            <a:ext cx="7432847" cy="3681298"/>
          </a:xfrm>
          <a:prstGeom prst="rect">
            <a:avLst/>
          </a:prstGeom>
        </p:spPr>
      </p:pic>
      <p:pic>
        <p:nvPicPr>
          <p:cNvPr id="5" name="Picture 4"/>
          <p:cNvPicPr>
            <a:picLocks noChangeAspect="1"/>
          </p:cNvPicPr>
          <p:nvPr/>
        </p:nvPicPr>
        <p:blipFill>
          <a:blip r:embed="rId2"/>
          <a:srcRect l="14493" t="69989" r="16080" b="1450"/>
          <a:stretch>
            <a:fillRect/>
          </a:stretch>
        </p:blipFill>
        <p:spPr>
          <a:xfrm>
            <a:off x="911712" y="4849977"/>
            <a:ext cx="7376695" cy="2008023"/>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Usage</a:t>
            </a:r>
            <a:endParaRPr lang="en-US" dirty="0"/>
          </a:p>
        </p:txBody>
      </p:sp>
      <p:sp>
        <p:nvSpPr>
          <p:cNvPr id="3" name="Content Placeholder 2"/>
          <p:cNvSpPr>
            <a:spLocks noGrp="1"/>
          </p:cNvSpPr>
          <p:nvPr>
            <p:ph idx="1"/>
          </p:nvPr>
        </p:nvSpPr>
        <p:spPr>
          <a:xfrm>
            <a:off x="457200" y="1600200"/>
            <a:ext cx="8229600" cy="4878780"/>
          </a:xfrm>
        </p:spPr>
        <p:txBody>
          <a:bodyPr>
            <a:normAutofit/>
          </a:bodyPr>
          <a:lstStyle/>
          <a:p>
            <a:r>
              <a:rPr lang="en-US" sz="2400" dirty="0" smtClean="0"/>
              <a:t>Screening for loans at high risk of failure to fund</a:t>
            </a:r>
          </a:p>
          <a:p>
            <a:pPr lvl="1">
              <a:buNone/>
            </a:pPr>
            <a:endParaRPr lang="en-US" sz="2400" dirty="0" smtClean="0"/>
          </a:p>
          <a:p>
            <a:r>
              <a:rPr lang="en-US" sz="2400" dirty="0" smtClean="0"/>
              <a:t>Would highlight some problematic loans, though not reliably enough to depend on alone</a:t>
            </a:r>
          </a:p>
          <a:p>
            <a:pPr>
              <a:buNone/>
            </a:pPr>
            <a:endParaRPr lang="en-US" sz="2400" dirty="0" smtClean="0"/>
          </a:p>
          <a:p>
            <a:pPr marL="342900" lvl="1" indent="-342900">
              <a:buFont typeface="Arial"/>
              <a:buChar char="•"/>
            </a:pPr>
            <a:r>
              <a:rPr lang="en-US" sz="2400" dirty="0" smtClean="0"/>
              <a:t>Not a replacement for any kind of screening already in use </a:t>
            </a:r>
          </a:p>
          <a:p>
            <a:endParaRPr lang="en-US" sz="2400" dirty="0" smtClean="0"/>
          </a:p>
          <a:p>
            <a:pPr marL="342900" lvl="1" indent="-342900">
              <a:buFont typeface="Arial"/>
              <a:buChar char="•"/>
            </a:pPr>
            <a:r>
              <a:rPr lang="en-US" sz="2400" dirty="0" smtClean="0"/>
              <a:t>Would need to be used in addition to their normal vetting and any other algorithms they might be employing</a:t>
            </a:r>
          </a:p>
          <a:p>
            <a:endParaRPr lang="en-US" sz="2400" dirty="0"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Shortcomings</a:t>
            </a:r>
            <a:endParaRPr lang="en-US" dirty="0"/>
          </a:p>
        </p:txBody>
      </p:sp>
      <p:sp>
        <p:nvSpPr>
          <p:cNvPr id="3" name="Content Placeholder 2"/>
          <p:cNvSpPr>
            <a:spLocks noGrp="1"/>
          </p:cNvSpPr>
          <p:nvPr>
            <p:ph idx="1"/>
          </p:nvPr>
        </p:nvSpPr>
        <p:spPr/>
        <p:txBody>
          <a:bodyPr>
            <a:normAutofit lnSpcReduction="10000"/>
          </a:bodyPr>
          <a:lstStyle/>
          <a:p>
            <a:r>
              <a:rPr lang="en-US" dirty="0" smtClean="0"/>
              <a:t>Model performance is not enough to rely on</a:t>
            </a:r>
          </a:p>
          <a:p>
            <a:endParaRPr lang="en-US" dirty="0" smtClean="0"/>
          </a:p>
          <a:p>
            <a:r>
              <a:rPr lang="en-US" dirty="0" smtClean="0"/>
              <a:t>NLP-dependent features are left out of the feature-set entirely, likely missing out on a lot of relevant information</a:t>
            </a:r>
          </a:p>
          <a:p>
            <a:endParaRPr lang="en-US" dirty="0" smtClean="0"/>
          </a:p>
          <a:p>
            <a:r>
              <a:rPr lang="en-US" dirty="0" smtClean="0"/>
              <a:t>Potentially other factors, unclear at this time</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Philanthropic-Lender </a:t>
            </a:r>
            <a:br>
              <a:rPr lang="en-US" dirty="0" smtClean="0"/>
            </a:br>
            <a:r>
              <a:rPr lang="en-US" dirty="0" smtClean="0"/>
              <a:t>business model</a:t>
            </a:r>
            <a:endParaRPr lang="en-US" dirty="0"/>
          </a:p>
        </p:txBody>
      </p:sp>
      <p:sp>
        <p:nvSpPr>
          <p:cNvPr id="3" name="Content Placeholder 2"/>
          <p:cNvSpPr>
            <a:spLocks noGrp="1"/>
          </p:cNvSpPr>
          <p:nvPr>
            <p:ph idx="1"/>
          </p:nvPr>
        </p:nvSpPr>
        <p:spPr>
          <a:xfrm>
            <a:off x="457200" y="1600200"/>
            <a:ext cx="8229600" cy="4943569"/>
          </a:xfrm>
        </p:spPr>
        <p:txBody>
          <a:bodyPr>
            <a:noAutofit/>
          </a:bodyPr>
          <a:lstStyle/>
          <a:p>
            <a:pPr>
              <a:spcAft>
                <a:spcPts val="1200"/>
              </a:spcAft>
            </a:pPr>
            <a:r>
              <a:rPr lang="en-US" sz="2000" dirty="0" smtClean="0"/>
              <a:t>Borrowers create profiles for their loans on </a:t>
            </a:r>
            <a:r>
              <a:rPr lang="en-US" sz="2000" dirty="0" err="1" smtClean="0"/>
              <a:t>Kiva’s</a:t>
            </a:r>
            <a:r>
              <a:rPr lang="en-US" sz="2000" dirty="0" smtClean="0"/>
              <a:t> website</a:t>
            </a:r>
          </a:p>
          <a:p>
            <a:pPr>
              <a:spcAft>
                <a:spcPts val="1200"/>
              </a:spcAft>
            </a:pPr>
            <a:r>
              <a:rPr lang="en-US" sz="2000" dirty="0" err="1" smtClean="0"/>
              <a:t>Microlenders</a:t>
            </a:r>
            <a:r>
              <a:rPr lang="en-US" sz="2000" dirty="0" smtClean="0"/>
              <a:t> give money to fund the loans</a:t>
            </a:r>
          </a:p>
          <a:p>
            <a:pPr lvl="1">
              <a:spcAft>
                <a:spcPts val="1200"/>
              </a:spcAft>
            </a:pPr>
            <a:r>
              <a:rPr lang="en-US" sz="2000" dirty="0" smtClean="0"/>
              <a:t>Minimum of only $25 USD per lender per loan</a:t>
            </a:r>
          </a:p>
          <a:p>
            <a:pPr>
              <a:spcAft>
                <a:spcPts val="1200"/>
              </a:spcAft>
            </a:pPr>
            <a:r>
              <a:rPr lang="en-US" sz="2000" dirty="0" smtClean="0"/>
              <a:t>Borrower gets the loan, then pays it back (or not) over time</a:t>
            </a:r>
          </a:p>
          <a:p>
            <a:pPr lvl="1">
              <a:spcAft>
                <a:spcPts val="1200"/>
              </a:spcAft>
            </a:pPr>
            <a:r>
              <a:rPr lang="en-US" sz="2000" dirty="0" smtClean="0"/>
              <a:t>Interest is minimal, usually only enough to offset </a:t>
            </a:r>
            <a:r>
              <a:rPr lang="en-US" sz="2000" dirty="0" err="1" smtClean="0"/>
              <a:t>Kiva’s</a:t>
            </a:r>
            <a:r>
              <a:rPr lang="en-US" sz="2000" dirty="0" smtClean="0"/>
              <a:t> costs in making the loan</a:t>
            </a:r>
          </a:p>
          <a:p>
            <a:pPr lvl="1">
              <a:spcAft>
                <a:spcPts val="1200"/>
              </a:spcAft>
            </a:pPr>
            <a:r>
              <a:rPr lang="en-US" sz="2000" dirty="0" smtClean="0"/>
              <a:t>Neither </a:t>
            </a:r>
            <a:r>
              <a:rPr lang="en-US" sz="2000" dirty="0" err="1" smtClean="0"/>
              <a:t>Kiva</a:t>
            </a:r>
            <a:r>
              <a:rPr lang="en-US" sz="2000" dirty="0" smtClean="0"/>
              <a:t> nor </a:t>
            </a:r>
            <a:r>
              <a:rPr lang="en-US" sz="2000" dirty="0"/>
              <a:t>l</a:t>
            </a:r>
            <a:r>
              <a:rPr lang="en-US" sz="2000" dirty="0" smtClean="0"/>
              <a:t>enders profit off of loans; entirely philanthropic</a:t>
            </a:r>
          </a:p>
          <a:p>
            <a:pPr>
              <a:spcAft>
                <a:spcPts val="1200"/>
              </a:spcAft>
            </a:pPr>
            <a:r>
              <a:rPr lang="en-US" sz="2000" dirty="0" err="1" smtClean="0"/>
              <a:t>Kiva</a:t>
            </a:r>
            <a:r>
              <a:rPr lang="en-US" sz="2000" dirty="0" smtClean="0"/>
              <a:t> serves as a means for small-scale philanthropists to donate money to worthy small-scale causes, and helps small businesses get off the ground in developing countries </a:t>
            </a:r>
          </a:p>
          <a:p>
            <a:pPr>
              <a:buNone/>
            </a:pPr>
            <a:endParaRPr lang="en-US" sz="2000"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Explorations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NLP features explored/generated</a:t>
            </a:r>
          </a:p>
          <a:p>
            <a:endParaRPr lang="en-US" dirty="0" smtClean="0"/>
          </a:p>
          <a:p>
            <a:r>
              <a:rPr lang="en-US" dirty="0" smtClean="0"/>
              <a:t>Optimization of the dummy-PCA features</a:t>
            </a:r>
          </a:p>
          <a:p>
            <a:endParaRPr lang="en-US" dirty="0" smtClean="0"/>
          </a:p>
          <a:p>
            <a:r>
              <a:rPr lang="en-US" dirty="0" smtClean="0"/>
              <a:t>Deeper analysis of funding rates by time period</a:t>
            </a:r>
          </a:p>
          <a:p>
            <a:endParaRPr lang="en-US" dirty="0" smtClean="0"/>
          </a:p>
          <a:p>
            <a:r>
              <a:rPr lang="en-US" dirty="0" smtClean="0"/>
              <a:t>More expansive approach to clustering</a:t>
            </a:r>
          </a:p>
          <a:p>
            <a:endParaRPr lang="en-US" dirty="0" smtClean="0"/>
          </a:p>
          <a:p>
            <a:r>
              <a:rPr lang="en-US" dirty="0" smtClean="0"/>
              <a:t>Integrating localized poverty/economic data</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745801" cy="1143000"/>
          </a:xfrm>
        </p:spPr>
        <p:txBody>
          <a:bodyPr>
            <a:normAutofit/>
          </a:bodyPr>
          <a:lstStyle/>
          <a:p>
            <a:r>
              <a:rPr lang="en-US" sz="2400" dirty="0" smtClean="0"/>
              <a:t>1</a:t>
            </a:r>
            <a:r>
              <a:rPr lang="en-US" sz="2400" baseline="30000" dirty="0" smtClean="0"/>
              <a:t>st</a:t>
            </a:r>
            <a:r>
              <a:rPr lang="en-US" sz="2400" dirty="0" smtClean="0"/>
              <a:t> result in </a:t>
            </a:r>
            <a:r>
              <a:rPr lang="en-US" sz="2400" dirty="0" err="1" smtClean="0"/>
              <a:t>Kiva’s</a:t>
            </a:r>
            <a:r>
              <a:rPr lang="en-US" sz="2400" dirty="0" smtClean="0"/>
              <a:t> current listing</a:t>
            </a:r>
            <a:endParaRPr lang="en-US" sz="2400" dirty="0"/>
          </a:p>
        </p:txBody>
      </p:sp>
      <p:sp>
        <p:nvSpPr>
          <p:cNvPr id="3" name="Content Placeholder 2"/>
          <p:cNvSpPr>
            <a:spLocks noGrp="1"/>
          </p:cNvSpPr>
          <p:nvPr>
            <p:ph idx="1"/>
          </p:nvPr>
        </p:nvSpPr>
        <p:spPr>
          <a:xfrm>
            <a:off x="457200" y="1417638"/>
            <a:ext cx="8229600" cy="4708525"/>
          </a:xfrm>
        </p:spPr>
        <p:txBody>
          <a:bodyPr>
            <a:normAutofit/>
          </a:bodyPr>
          <a:lstStyle/>
          <a:p>
            <a:r>
              <a:rPr lang="en-US" sz="1800" dirty="0" smtClean="0"/>
              <a:t>Available loans: </a:t>
            </a:r>
            <a:r>
              <a:rPr lang="en-US" sz="1800" dirty="0" smtClean="0">
                <a:hlinkClick r:id="rId2"/>
              </a:rPr>
              <a:t>https://www.kiva.org/lend</a:t>
            </a:r>
            <a:r>
              <a:rPr lang="en-US" sz="1800" dirty="0" smtClean="0"/>
              <a:t> </a:t>
            </a:r>
            <a:endParaRPr lang="en-US" sz="1800" dirty="0" smtClean="0">
              <a:hlinkClick r:id="rId2"/>
            </a:endParaRPr>
          </a:p>
          <a:p>
            <a:r>
              <a:rPr lang="en-US" sz="1800" dirty="0" smtClean="0"/>
              <a:t>1</a:t>
            </a:r>
            <a:r>
              <a:rPr lang="en-US" sz="1800" baseline="30000" dirty="0" smtClean="0"/>
              <a:t>st</a:t>
            </a:r>
            <a:r>
              <a:rPr lang="en-US" sz="1800" dirty="0" smtClean="0"/>
              <a:t> hit: </a:t>
            </a:r>
            <a:r>
              <a:rPr lang="en-US" sz="1800" dirty="0" smtClean="0">
                <a:hlinkClick r:id="rId2"/>
              </a:rPr>
              <a:t>https://www.kiva.org/lend/1789779</a:t>
            </a:r>
            <a:r>
              <a:rPr lang="en-US" sz="1800" dirty="0" smtClean="0"/>
              <a:t> </a:t>
            </a:r>
          </a:p>
          <a:p>
            <a:endParaRPr lang="en-US" sz="1800" dirty="0"/>
          </a:p>
        </p:txBody>
      </p:sp>
      <p:pic>
        <p:nvPicPr>
          <p:cNvPr id="6" name="Picture 5"/>
          <p:cNvPicPr>
            <a:picLocks noChangeAspect="1"/>
          </p:cNvPicPr>
          <p:nvPr/>
        </p:nvPicPr>
        <p:blipFill>
          <a:blip r:embed="rId3"/>
          <a:srcRect r="67522"/>
          <a:stretch>
            <a:fillRect/>
          </a:stretch>
        </p:blipFill>
        <p:spPr>
          <a:xfrm>
            <a:off x="5203001" y="274638"/>
            <a:ext cx="3687009" cy="6377212"/>
          </a:xfrm>
          <a:prstGeom prst="rect">
            <a:avLst/>
          </a:prstGeom>
        </p:spPr>
      </p:pic>
      <p:pic>
        <p:nvPicPr>
          <p:cNvPr id="18" name="Picture 17"/>
          <p:cNvPicPr>
            <a:picLocks noChangeAspect="1"/>
          </p:cNvPicPr>
          <p:nvPr/>
        </p:nvPicPr>
        <p:blipFill>
          <a:blip r:embed="rId4"/>
          <a:srcRect l="3144" r="6622"/>
          <a:stretch>
            <a:fillRect/>
          </a:stretch>
        </p:blipFill>
        <p:spPr>
          <a:xfrm>
            <a:off x="457200" y="2219064"/>
            <a:ext cx="4459694" cy="4432786"/>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“Well now, that’s rather odd…”</a:t>
            </a:r>
            <a:endParaRPr lang="en-US" dirty="0"/>
          </a:p>
        </p:txBody>
      </p:sp>
      <p:sp>
        <p:nvSpPr>
          <p:cNvPr id="3" name="Content Placeholder 2"/>
          <p:cNvSpPr>
            <a:spLocks noGrp="1"/>
          </p:cNvSpPr>
          <p:nvPr>
            <p:ph idx="1"/>
          </p:nvPr>
        </p:nvSpPr>
        <p:spPr>
          <a:xfrm>
            <a:off x="457200" y="1600200"/>
            <a:ext cx="8229600" cy="4943569"/>
          </a:xfrm>
        </p:spPr>
        <p:txBody>
          <a:bodyPr>
            <a:noAutofit/>
          </a:bodyPr>
          <a:lstStyle/>
          <a:p>
            <a:pPr>
              <a:spcAft>
                <a:spcPts val="600"/>
              </a:spcAft>
            </a:pPr>
            <a:r>
              <a:rPr lang="en-US" sz="2000" dirty="0" smtClean="0"/>
              <a:t>Looking at the data, disburse time (when the money is disbursed to the borrower) is </a:t>
            </a:r>
            <a:r>
              <a:rPr lang="en-US" sz="2000" i="1" dirty="0" smtClean="0"/>
              <a:t>before</a:t>
            </a:r>
            <a:r>
              <a:rPr lang="en-US" sz="2000" dirty="0" smtClean="0"/>
              <a:t> the posting date (when the loan goes up on </a:t>
            </a:r>
            <a:r>
              <a:rPr lang="en-US" sz="2000" dirty="0" err="1" smtClean="0"/>
              <a:t>Kiva</a:t>
            </a:r>
            <a:r>
              <a:rPr lang="en-US" sz="2000" dirty="0" smtClean="0"/>
              <a:t>’ website) for some loans</a:t>
            </a:r>
          </a:p>
          <a:p>
            <a:pPr>
              <a:spcAft>
                <a:spcPts val="600"/>
              </a:spcAft>
            </a:pPr>
            <a:r>
              <a:rPr lang="en-US" sz="2000" dirty="0" smtClean="0"/>
              <a:t>Turns out that </a:t>
            </a:r>
            <a:r>
              <a:rPr lang="en-US" sz="2000" dirty="0" err="1" smtClean="0"/>
              <a:t>Kiva</a:t>
            </a:r>
            <a:r>
              <a:rPr lang="en-US" sz="2000" dirty="0" smtClean="0"/>
              <a:t> frequently works through local affiliates, who can extend credit immediately after a loan is approved by </a:t>
            </a:r>
            <a:r>
              <a:rPr lang="en-US" sz="2000" dirty="0" err="1" smtClean="0"/>
              <a:t>Kiva</a:t>
            </a:r>
            <a:endParaRPr lang="en-US" sz="2000" dirty="0" smtClean="0"/>
          </a:p>
          <a:p>
            <a:pPr>
              <a:spcAft>
                <a:spcPts val="600"/>
              </a:spcAft>
            </a:pPr>
            <a:r>
              <a:rPr lang="en-US" sz="2000" dirty="0" err="1" smtClean="0"/>
              <a:t>Microlenders</a:t>
            </a:r>
            <a:r>
              <a:rPr lang="en-US" sz="2000" dirty="0" smtClean="0"/>
              <a:t> on </a:t>
            </a:r>
            <a:r>
              <a:rPr lang="en-US" sz="2000" dirty="0" err="1" smtClean="0"/>
              <a:t>Kiva.org</a:t>
            </a:r>
            <a:r>
              <a:rPr lang="en-US" sz="2000" dirty="0" smtClean="0"/>
              <a:t> aren’t actually the ones paying for the loan; </a:t>
            </a:r>
            <a:r>
              <a:rPr lang="en-US" sz="2000" dirty="0" err="1" smtClean="0"/>
              <a:t>Kiva</a:t>
            </a:r>
            <a:r>
              <a:rPr lang="en-US" sz="2000" dirty="0" smtClean="0"/>
              <a:t> and its affiliates are</a:t>
            </a:r>
          </a:p>
          <a:p>
            <a:pPr>
              <a:spcAft>
                <a:spcPts val="600"/>
              </a:spcAft>
            </a:pPr>
            <a:r>
              <a:rPr lang="en-US" sz="2000" dirty="0" smtClean="0"/>
              <a:t>A loan that isn’t fully funded just means that </a:t>
            </a:r>
            <a:r>
              <a:rPr lang="en-US" sz="2000" dirty="0" err="1" smtClean="0"/>
              <a:t>Kiva</a:t>
            </a:r>
            <a:r>
              <a:rPr lang="en-US" sz="2000" dirty="0" smtClean="0"/>
              <a:t> and/or its affiliate are the ones left holding the remaining debt</a:t>
            </a:r>
          </a:p>
          <a:p>
            <a:pPr>
              <a:spcAft>
                <a:spcPts val="600"/>
              </a:spcAft>
            </a:pPr>
            <a:r>
              <a:rPr lang="en-US" sz="2000" dirty="0" err="1" smtClean="0"/>
              <a:t>Kiva’s</a:t>
            </a:r>
            <a:r>
              <a:rPr lang="en-US" sz="2000" dirty="0" smtClean="0"/>
              <a:t> method of crowd-funding loans is fundamentally a means of redistributing risk away from itself by allowing small-scale lenders to participate in </a:t>
            </a:r>
            <a:r>
              <a:rPr lang="en-US" sz="2000" i="1" dirty="0" err="1" smtClean="0"/>
              <a:t>Kiva’s</a:t>
            </a:r>
            <a:r>
              <a:rPr lang="en-US" sz="2000" i="1" dirty="0" smtClean="0"/>
              <a:t> </a:t>
            </a:r>
            <a:r>
              <a:rPr lang="en-US" sz="2000" dirty="0" smtClean="0"/>
              <a:t>philanthropy</a:t>
            </a:r>
            <a:endParaRPr lang="en-US" sz="2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Unusual predictive opportunity</a:t>
            </a:r>
            <a:endParaRPr lang="en-US" dirty="0"/>
          </a:p>
        </p:txBody>
      </p:sp>
      <p:sp>
        <p:nvSpPr>
          <p:cNvPr id="3" name="Content Placeholder 2"/>
          <p:cNvSpPr>
            <a:spLocks noGrp="1"/>
          </p:cNvSpPr>
          <p:nvPr>
            <p:ph idx="1"/>
          </p:nvPr>
        </p:nvSpPr>
        <p:spPr>
          <a:xfrm>
            <a:off x="457200" y="1600200"/>
            <a:ext cx="8229600" cy="4969485"/>
          </a:xfrm>
        </p:spPr>
        <p:txBody>
          <a:bodyPr>
            <a:normAutofit/>
          </a:bodyPr>
          <a:lstStyle/>
          <a:p>
            <a:pPr>
              <a:spcAft>
                <a:spcPts val="1200"/>
              </a:spcAft>
            </a:pPr>
            <a:r>
              <a:rPr lang="en-US" sz="2000" dirty="0" smtClean="0"/>
              <a:t>Most loan databases are fairly straightforward in what you want to predict: “how likely is a particular borrower to default on their loan?”</a:t>
            </a:r>
          </a:p>
          <a:p>
            <a:pPr>
              <a:spcAft>
                <a:spcPts val="1200"/>
              </a:spcAft>
            </a:pPr>
            <a:r>
              <a:rPr lang="en-US" sz="2000" dirty="0" smtClean="0"/>
              <a:t>This one offers another aspect that’s almost as important to the business model: whether the loan gets funded or not</a:t>
            </a:r>
          </a:p>
          <a:p>
            <a:pPr>
              <a:spcAft>
                <a:spcPts val="1200"/>
              </a:spcAft>
            </a:pPr>
            <a:r>
              <a:rPr lang="en-US" sz="2000" dirty="0" smtClean="0"/>
              <a:t>Failure to fund doesn’t mean anything to the borrower, but instead leaves </a:t>
            </a:r>
            <a:r>
              <a:rPr lang="en-US" sz="2000" dirty="0" err="1" smtClean="0"/>
              <a:t>Kiva</a:t>
            </a:r>
            <a:r>
              <a:rPr lang="en-US" sz="2000" dirty="0" smtClean="0"/>
              <a:t> and/or its affiliate holding the debt in case of default</a:t>
            </a:r>
          </a:p>
          <a:p>
            <a:pPr>
              <a:spcAft>
                <a:spcPts val="1200"/>
              </a:spcAft>
            </a:pPr>
            <a:r>
              <a:rPr lang="en-US" sz="2000" dirty="0" smtClean="0"/>
              <a:t>Rather than distributing the risk, it’s left concentrated with </a:t>
            </a:r>
            <a:r>
              <a:rPr lang="en-US" sz="2000" dirty="0" err="1" smtClean="0"/>
              <a:t>Kiva</a:t>
            </a:r>
            <a:r>
              <a:rPr lang="en-US" sz="2000" dirty="0" smtClean="0"/>
              <a:t>, which doesn’t have the profit margin to absorb very many defaulted loans if the risks are realized</a:t>
            </a:r>
          </a:p>
          <a:p>
            <a:pPr>
              <a:spcAft>
                <a:spcPts val="1200"/>
              </a:spcAft>
            </a:pPr>
            <a:r>
              <a:rPr lang="en-US" sz="2000" dirty="0" smtClean="0"/>
              <a:t>Being able to predict “failure to fund” would shore up a weak point in </a:t>
            </a:r>
            <a:r>
              <a:rPr lang="en-US" sz="2000" dirty="0" err="1" smtClean="0"/>
              <a:t>Kiva’s</a:t>
            </a:r>
            <a:r>
              <a:rPr lang="en-US" sz="2000" dirty="0" smtClean="0"/>
              <a:t> business model, offering them a chance to avoid or intervene in risky loan profiles</a:t>
            </a:r>
            <a:endParaRPr lang="en-US" sz="20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rcRect l="66539"/>
          <a:stretch>
            <a:fillRect/>
          </a:stretch>
        </p:blipFill>
        <p:spPr>
          <a:xfrm>
            <a:off x="3288632" y="2983818"/>
            <a:ext cx="2777958" cy="3263796"/>
          </a:xfrm>
          <a:prstGeom prst="rect">
            <a:avLst/>
          </a:prstGeom>
        </p:spPr>
      </p:pic>
      <p:pic>
        <p:nvPicPr>
          <p:cNvPr id="7" name="Picture 6"/>
          <p:cNvPicPr>
            <a:picLocks noChangeAspect="1"/>
          </p:cNvPicPr>
          <p:nvPr/>
        </p:nvPicPr>
        <p:blipFill>
          <a:blip r:embed="rId2"/>
          <a:srcRect l="35075" r="33364"/>
          <a:stretch>
            <a:fillRect/>
          </a:stretch>
        </p:blipFill>
        <p:spPr>
          <a:xfrm>
            <a:off x="6066590" y="2983818"/>
            <a:ext cx="2620210" cy="3263796"/>
          </a:xfrm>
          <a:prstGeom prst="rect">
            <a:avLst/>
          </a:prstGeom>
        </p:spPr>
      </p:pic>
      <p:pic>
        <p:nvPicPr>
          <p:cNvPr id="8" name="Picture 7"/>
          <p:cNvPicPr>
            <a:picLocks noChangeAspect="1"/>
          </p:cNvPicPr>
          <p:nvPr/>
        </p:nvPicPr>
        <p:blipFill>
          <a:blip r:embed="rId2"/>
          <a:srcRect r="65698"/>
          <a:stretch>
            <a:fillRect/>
          </a:stretch>
        </p:blipFill>
        <p:spPr>
          <a:xfrm>
            <a:off x="440825" y="2983818"/>
            <a:ext cx="2847807" cy="3263796"/>
          </a:xfrm>
          <a:prstGeom prst="rect">
            <a:avLst/>
          </a:prstGeom>
        </p:spPr>
      </p:pic>
      <p:pic>
        <p:nvPicPr>
          <p:cNvPr id="11" name="Picture 10"/>
          <p:cNvPicPr>
            <a:picLocks noChangeAspect="1"/>
          </p:cNvPicPr>
          <p:nvPr/>
        </p:nvPicPr>
        <p:blipFill>
          <a:blip r:embed="rId3"/>
          <a:srcRect l="4711" t="16534" r="47380"/>
          <a:stretch>
            <a:fillRect/>
          </a:stretch>
        </p:blipFill>
        <p:spPr>
          <a:xfrm>
            <a:off x="440825" y="274638"/>
            <a:ext cx="3248859" cy="2709180"/>
          </a:xfrm>
          <a:prstGeom prst="rect">
            <a:avLst/>
          </a:prstGeom>
        </p:spPr>
      </p:pic>
      <p:pic>
        <p:nvPicPr>
          <p:cNvPr id="13" name="Picture 12"/>
          <p:cNvPicPr>
            <a:picLocks noChangeAspect="1"/>
          </p:cNvPicPr>
          <p:nvPr/>
        </p:nvPicPr>
        <p:blipFill>
          <a:blip r:embed="rId3"/>
          <a:srcRect l="52541" t="16534"/>
          <a:stretch>
            <a:fillRect/>
          </a:stretch>
        </p:blipFill>
        <p:spPr>
          <a:xfrm>
            <a:off x="3689684" y="274638"/>
            <a:ext cx="3218349" cy="270918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a:xfrm>
            <a:off x="4875462" y="356272"/>
            <a:ext cx="3811338" cy="1061366"/>
          </a:xfrm>
        </p:spPr>
        <p:txBody>
          <a:bodyPr>
            <a:normAutofit fontScale="90000"/>
          </a:bodyPr>
          <a:lstStyle/>
          <a:p>
            <a:r>
              <a:rPr lang="en-US" dirty="0" smtClean="0"/>
              <a:t>Correlation Heat Map</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rcRect/>
          <a:stretch>
            <a:fillRect/>
          </a:stretch>
        </p:blipFill>
        <p:spPr>
          <a:xfrm>
            <a:off x="26737" y="4242845"/>
            <a:ext cx="8890000" cy="2471524"/>
          </a:xfrm>
          <a:prstGeom prst="rect">
            <a:avLst/>
          </a:prstGeom>
        </p:spPr>
      </p:pic>
      <p:pic>
        <p:nvPicPr>
          <p:cNvPr id="5" name="Picture 4"/>
          <p:cNvPicPr>
            <a:picLocks noChangeAspect="1"/>
          </p:cNvPicPr>
          <p:nvPr/>
        </p:nvPicPr>
        <p:blipFill>
          <a:blip r:embed="rId3"/>
          <a:stretch>
            <a:fillRect/>
          </a:stretch>
        </p:blipFill>
        <p:spPr>
          <a:xfrm>
            <a:off x="457200" y="356272"/>
            <a:ext cx="4418262" cy="3886573"/>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Base Features</a:t>
            </a:r>
            <a:endParaRPr lang="en-US" dirty="0"/>
          </a:p>
        </p:txBody>
      </p:sp>
      <p:sp>
        <p:nvSpPr>
          <p:cNvPr id="3" name="Content Placeholder 2"/>
          <p:cNvSpPr>
            <a:spLocks noGrp="1"/>
          </p:cNvSpPr>
          <p:nvPr>
            <p:ph idx="1"/>
          </p:nvPr>
        </p:nvSpPr>
        <p:spPr/>
        <p:txBody>
          <a:bodyPr numCol="4">
            <a:noAutofit/>
          </a:bodyPr>
          <a:lstStyle/>
          <a:p>
            <a:pPr>
              <a:buNone/>
            </a:pPr>
            <a:r>
              <a:rPr lang="en-US" sz="1200" b="1" dirty="0" smtClean="0"/>
              <a:t>Useless</a:t>
            </a:r>
          </a:p>
          <a:p>
            <a:r>
              <a:rPr lang="en-US" sz="1200" dirty="0" err="1" smtClean="0"/>
              <a:t>loan_id</a:t>
            </a:r>
            <a:endParaRPr lang="en-US" sz="1200" dirty="0" smtClean="0"/>
          </a:p>
          <a:p>
            <a:r>
              <a:rPr lang="en-US" sz="1200" dirty="0" err="1" smtClean="0"/>
              <a:t>loan_name</a:t>
            </a:r>
            <a:endParaRPr lang="en-US" sz="1200" dirty="0" smtClean="0"/>
          </a:p>
          <a:p>
            <a:r>
              <a:rPr lang="en-US" sz="1200" dirty="0" err="1" smtClean="0"/>
              <a:t>planned_expiration</a:t>
            </a:r>
            <a:r>
              <a:rPr lang="en-US" sz="1200" dirty="0" smtClean="0"/>
              <a:t>_ time	</a:t>
            </a:r>
          </a:p>
          <a:p>
            <a:r>
              <a:rPr lang="en-US" sz="1200" dirty="0" err="1" smtClean="0"/>
              <a:t>currency_exchange</a:t>
            </a:r>
            <a:r>
              <a:rPr lang="en-US" sz="1200" dirty="0" smtClean="0"/>
              <a:t>_ </a:t>
            </a:r>
            <a:r>
              <a:rPr lang="en-US" sz="1200" dirty="0" err="1" smtClean="0"/>
              <a:t>coverage_rate</a:t>
            </a:r>
            <a:endParaRPr lang="en-US" sz="1200" dirty="0" smtClean="0"/>
          </a:p>
          <a:p>
            <a:pPr>
              <a:buNone/>
            </a:pPr>
            <a:endParaRPr lang="en-US" sz="1200" dirty="0"/>
          </a:p>
          <a:p>
            <a:pPr>
              <a:buNone/>
            </a:pPr>
            <a:endParaRPr lang="en-US" sz="1200" dirty="0" smtClean="0"/>
          </a:p>
          <a:p>
            <a:pPr>
              <a:buNone/>
            </a:pPr>
            <a:r>
              <a:rPr lang="en-US" sz="1200" b="1" dirty="0" smtClean="0"/>
              <a:t>Target</a:t>
            </a:r>
          </a:p>
          <a:p>
            <a:r>
              <a:rPr lang="en-US" sz="1200" dirty="0" err="1" smtClean="0"/>
              <a:t>funded_amount</a:t>
            </a:r>
            <a:endParaRPr lang="en-US" sz="1200" dirty="0" smtClean="0"/>
          </a:p>
          <a:p>
            <a:r>
              <a:rPr lang="en-US" sz="1200" b="1" dirty="0" smtClean="0"/>
              <a:t>status</a:t>
            </a:r>
          </a:p>
          <a:p>
            <a:r>
              <a:rPr lang="en-US" sz="1200" dirty="0" err="1" smtClean="0"/>
              <a:t>raised_time</a:t>
            </a:r>
            <a:endParaRPr lang="en-US" sz="1200" dirty="0" smtClean="0"/>
          </a:p>
          <a:p>
            <a:endParaRPr lang="en-US" sz="1200" dirty="0" smtClean="0"/>
          </a:p>
          <a:p>
            <a:endParaRPr lang="en-US" sz="1200" dirty="0" smtClean="0"/>
          </a:p>
          <a:p>
            <a:pPr>
              <a:buNone/>
            </a:pPr>
            <a:r>
              <a:rPr lang="en-US" sz="1200" b="1" dirty="0" smtClean="0"/>
              <a:t>Post-Loan</a:t>
            </a:r>
          </a:p>
          <a:p>
            <a:r>
              <a:rPr lang="en-US" sz="1200" dirty="0" err="1" smtClean="0"/>
              <a:t>num_lenders_total</a:t>
            </a:r>
            <a:endParaRPr lang="en-US" sz="1200" dirty="0" smtClean="0"/>
          </a:p>
          <a:p>
            <a:r>
              <a:rPr lang="en-US" sz="1200" dirty="0" err="1" smtClean="0"/>
              <a:t>num_journal_entries</a:t>
            </a:r>
            <a:endParaRPr lang="en-US" sz="1200" dirty="0" smtClean="0"/>
          </a:p>
          <a:p>
            <a:r>
              <a:rPr lang="en-US" sz="1200" dirty="0" err="1" smtClean="0"/>
              <a:t>num_bulk_entries</a:t>
            </a:r>
            <a:endParaRPr lang="en-US" sz="1200" dirty="0" smtClean="0"/>
          </a:p>
          <a:p>
            <a:pPr>
              <a:buNone/>
            </a:pPr>
            <a:endParaRPr lang="en-US" sz="1200" b="1" dirty="0" smtClean="0"/>
          </a:p>
          <a:p>
            <a:pPr>
              <a:buNone/>
            </a:pPr>
            <a:r>
              <a:rPr lang="en-US" sz="1200" b="1" dirty="0" smtClean="0"/>
              <a:t>Useful</a:t>
            </a:r>
          </a:p>
          <a:p>
            <a:r>
              <a:rPr lang="en-US" sz="1200" dirty="0" err="1" smtClean="0"/>
              <a:t>original_language</a:t>
            </a:r>
            <a:endParaRPr lang="en-US" sz="1200" dirty="0" smtClean="0"/>
          </a:p>
          <a:p>
            <a:r>
              <a:rPr lang="en-US" sz="1200" dirty="0" err="1" smtClean="0"/>
              <a:t>loan_amount</a:t>
            </a:r>
            <a:endParaRPr lang="en-US" sz="1200" dirty="0" smtClean="0"/>
          </a:p>
          <a:p>
            <a:r>
              <a:rPr lang="en-US" sz="1200" strike="sngStrike" dirty="0" err="1" smtClean="0"/>
              <a:t>town_name</a:t>
            </a:r>
            <a:endParaRPr lang="en-US" sz="1200" strike="sngStrike" dirty="0" smtClean="0"/>
          </a:p>
          <a:p>
            <a:r>
              <a:rPr lang="en-US" sz="1200" dirty="0" err="1" smtClean="0"/>
              <a:t>sector_name</a:t>
            </a:r>
            <a:endParaRPr lang="en-US" sz="1200" dirty="0" smtClean="0"/>
          </a:p>
          <a:p>
            <a:r>
              <a:rPr lang="en-US" sz="1200" dirty="0" err="1" smtClean="0"/>
              <a:t>activity_name</a:t>
            </a:r>
            <a:endParaRPr lang="en-US" sz="1200" dirty="0" smtClean="0"/>
          </a:p>
          <a:p>
            <a:r>
              <a:rPr lang="en-US" sz="1200" dirty="0" smtClean="0"/>
              <a:t>c</a:t>
            </a:r>
            <a:r>
              <a:rPr lang="en-US" sz="1200" dirty="0" smtClean="0"/>
              <a:t>urrency</a:t>
            </a:r>
          </a:p>
          <a:p>
            <a:r>
              <a:rPr lang="en-US" sz="1200" dirty="0" err="1" smtClean="0"/>
              <a:t>currency_policy</a:t>
            </a:r>
            <a:endParaRPr lang="en-US" sz="1200" dirty="0" smtClean="0"/>
          </a:p>
          <a:p>
            <a:r>
              <a:rPr lang="en-US" sz="1200" dirty="0" err="1" smtClean="0"/>
              <a:t>partner_id</a:t>
            </a:r>
            <a:endParaRPr lang="en-US" sz="1200" dirty="0" smtClean="0"/>
          </a:p>
          <a:p>
            <a:r>
              <a:rPr lang="en-US" sz="1200" dirty="0" err="1" smtClean="0"/>
              <a:t>lender_term</a:t>
            </a:r>
            <a:endParaRPr lang="en-US" sz="1200" dirty="0" smtClean="0"/>
          </a:p>
          <a:p>
            <a:r>
              <a:rPr lang="en-US" sz="1200" dirty="0" err="1" smtClean="0"/>
              <a:t>repayment_interval</a:t>
            </a:r>
            <a:endParaRPr lang="en-US" sz="1200" dirty="0" smtClean="0"/>
          </a:p>
          <a:p>
            <a:r>
              <a:rPr lang="en-US" sz="1200" dirty="0" err="1" smtClean="0"/>
              <a:t>distribution_model</a:t>
            </a:r>
            <a:endParaRPr lang="en-US" sz="1200" dirty="0" smtClean="0"/>
          </a:p>
          <a:p>
            <a:r>
              <a:rPr lang="en-US" sz="1200" dirty="0"/>
              <a:t>l</a:t>
            </a:r>
            <a:r>
              <a:rPr lang="en-US" sz="1200" dirty="0" smtClean="0"/>
              <a:t>atitude</a:t>
            </a:r>
          </a:p>
          <a:p>
            <a:r>
              <a:rPr lang="en-US" sz="1200" dirty="0" smtClean="0"/>
              <a:t>longitude</a:t>
            </a:r>
          </a:p>
          <a:p>
            <a:pPr>
              <a:buNone/>
            </a:pPr>
            <a:endParaRPr lang="en-US" sz="1200" b="1" dirty="0" smtClean="0"/>
          </a:p>
          <a:p>
            <a:pPr>
              <a:buNone/>
            </a:pPr>
            <a:endParaRPr lang="en-US" sz="1200" b="1" dirty="0" smtClean="0"/>
          </a:p>
          <a:p>
            <a:pPr>
              <a:buNone/>
            </a:pPr>
            <a:endParaRPr lang="en-US" sz="1200" b="1" dirty="0" smtClean="0"/>
          </a:p>
          <a:p>
            <a:pPr>
              <a:buNone/>
            </a:pPr>
            <a:endParaRPr lang="en-US" sz="1200" b="1" dirty="0" smtClean="0"/>
          </a:p>
          <a:p>
            <a:pPr>
              <a:buNone/>
            </a:pPr>
            <a:endParaRPr lang="en-US" sz="1200" b="1" dirty="0" smtClean="0"/>
          </a:p>
          <a:p>
            <a:pPr>
              <a:buNone/>
            </a:pPr>
            <a:endParaRPr lang="en-US" sz="1200" b="1" dirty="0" smtClean="0"/>
          </a:p>
          <a:p>
            <a:pPr>
              <a:buNone/>
            </a:pPr>
            <a:r>
              <a:rPr lang="en-US" sz="1200" b="1" dirty="0" smtClean="0"/>
              <a:t>National Data</a:t>
            </a:r>
            <a:endParaRPr lang="en-US" sz="1200" dirty="0" smtClean="0"/>
          </a:p>
          <a:p>
            <a:r>
              <a:rPr lang="en-US" sz="1200" strike="sngStrike" dirty="0" err="1" smtClean="0"/>
              <a:t>country_code</a:t>
            </a:r>
            <a:endParaRPr lang="en-US" sz="1200" strike="sngStrike" dirty="0" smtClean="0"/>
          </a:p>
          <a:p>
            <a:r>
              <a:rPr lang="en-US" sz="1200" strike="sngStrike" dirty="0" err="1" smtClean="0"/>
              <a:t>country_name_x</a:t>
            </a:r>
            <a:endParaRPr lang="en-US" sz="1200" strike="sngStrike" dirty="0" smtClean="0"/>
          </a:p>
          <a:p>
            <a:r>
              <a:rPr lang="en-US" sz="1200" strike="sngStrike" dirty="0" err="1" smtClean="0"/>
              <a:t>country_name_y</a:t>
            </a:r>
            <a:endParaRPr lang="en-US" sz="1200" strike="sngStrike" dirty="0" smtClean="0"/>
          </a:p>
          <a:p>
            <a:r>
              <a:rPr lang="en-US" sz="1200" strike="sngStrike" dirty="0" err="1" smtClean="0"/>
              <a:t>kiva_country_name</a:t>
            </a:r>
            <a:endParaRPr lang="en-US" sz="1200" strike="sngStrike" dirty="0" smtClean="0"/>
          </a:p>
          <a:p>
            <a:r>
              <a:rPr lang="en-US" sz="1200" dirty="0" smtClean="0"/>
              <a:t>country_code3</a:t>
            </a:r>
          </a:p>
          <a:p>
            <a:r>
              <a:rPr lang="en-US" sz="1200" dirty="0" smtClean="0"/>
              <a:t>continent</a:t>
            </a:r>
          </a:p>
          <a:p>
            <a:r>
              <a:rPr lang="en-US" sz="1200" dirty="0" smtClean="0"/>
              <a:t>region</a:t>
            </a:r>
          </a:p>
          <a:p>
            <a:r>
              <a:rPr lang="en-US" sz="1200" dirty="0" smtClean="0"/>
              <a:t>population</a:t>
            </a:r>
          </a:p>
          <a:p>
            <a:r>
              <a:rPr lang="en-US" sz="1200" dirty="0" err="1" smtClean="0"/>
              <a:t>population_below</a:t>
            </a:r>
            <a:r>
              <a:rPr lang="en-US" sz="1200" dirty="0" smtClean="0"/>
              <a:t>_  </a:t>
            </a:r>
            <a:r>
              <a:rPr lang="en-US" sz="1200" dirty="0" err="1" smtClean="0"/>
              <a:t>poverty_line</a:t>
            </a:r>
            <a:endParaRPr lang="en-US" sz="1200" dirty="0" smtClean="0"/>
          </a:p>
          <a:p>
            <a:r>
              <a:rPr lang="en-US" sz="1200" dirty="0" err="1" smtClean="0"/>
              <a:t>hdi</a:t>
            </a:r>
            <a:r>
              <a:rPr lang="en-US" sz="1200" dirty="0" smtClean="0"/>
              <a:t>	</a:t>
            </a:r>
          </a:p>
          <a:p>
            <a:r>
              <a:rPr lang="en-US" sz="1200" dirty="0" err="1" smtClean="0"/>
              <a:t>life_expectancy</a:t>
            </a:r>
            <a:endParaRPr lang="en-US" sz="1200" dirty="0" smtClean="0"/>
          </a:p>
          <a:p>
            <a:r>
              <a:rPr lang="en-US" sz="1200" dirty="0" err="1" smtClean="0"/>
              <a:t>expected_years_of</a:t>
            </a:r>
            <a:r>
              <a:rPr lang="en-US" sz="1200" dirty="0" smtClean="0"/>
              <a:t>_ schooling</a:t>
            </a:r>
          </a:p>
          <a:p>
            <a:r>
              <a:rPr lang="en-US" sz="1200" dirty="0" err="1" smtClean="0"/>
              <a:t>mean_years_of</a:t>
            </a:r>
            <a:r>
              <a:rPr lang="en-US" sz="1200" dirty="0" smtClean="0"/>
              <a:t>_ schooling</a:t>
            </a:r>
          </a:p>
          <a:p>
            <a:r>
              <a:rPr lang="en-US" sz="1200" dirty="0" err="1" smtClean="0"/>
              <a:t>gni</a:t>
            </a:r>
            <a:endParaRPr lang="en-US" sz="1200" dirty="0" smtClean="0"/>
          </a:p>
          <a:p>
            <a:endParaRPr lang="en-US" sz="1200" dirty="0" smtClean="0"/>
          </a:p>
          <a:p>
            <a:endParaRPr lang="en-US" sz="1200" dirty="0" smtClean="0"/>
          </a:p>
          <a:p>
            <a:pPr>
              <a:buNone/>
            </a:pPr>
            <a:endParaRPr lang="en-US" sz="1200" b="1" dirty="0" smtClean="0"/>
          </a:p>
          <a:p>
            <a:pPr>
              <a:buNone/>
            </a:pPr>
            <a:r>
              <a:rPr lang="en-US" sz="1200" b="1" dirty="0" smtClean="0"/>
              <a:t>Requires Processing</a:t>
            </a:r>
          </a:p>
          <a:p>
            <a:r>
              <a:rPr lang="en-US" sz="1200" dirty="0" err="1" smtClean="0"/>
              <a:t>posted_time</a:t>
            </a:r>
            <a:r>
              <a:rPr lang="en-US" sz="1200" dirty="0" smtClean="0"/>
              <a:t>	</a:t>
            </a:r>
          </a:p>
          <a:p>
            <a:r>
              <a:rPr lang="en-US" sz="1200" dirty="0" err="1" smtClean="0"/>
              <a:t>disburse_time</a:t>
            </a:r>
            <a:endParaRPr lang="en-US" sz="1200" dirty="0" smtClean="0"/>
          </a:p>
          <a:p>
            <a:r>
              <a:rPr lang="en-US" sz="1200" dirty="0" smtClean="0"/>
              <a:t>tags</a:t>
            </a:r>
          </a:p>
          <a:p>
            <a:r>
              <a:rPr lang="en-US" sz="1200" dirty="0" err="1" smtClean="0"/>
              <a:t>borrower_genders</a:t>
            </a:r>
            <a:endParaRPr lang="en-US" sz="1200" dirty="0"/>
          </a:p>
          <a:p>
            <a:r>
              <a:rPr lang="en-US" sz="1200" dirty="0" err="1" smtClean="0"/>
              <a:t>borrower_pictured</a:t>
            </a:r>
            <a:endParaRPr lang="en-US" sz="1200" dirty="0" smtClean="0"/>
          </a:p>
          <a:p>
            <a:endParaRPr lang="en-US" sz="1200" dirty="0" smtClean="0"/>
          </a:p>
          <a:p>
            <a:endParaRPr lang="en-US" sz="1200" dirty="0"/>
          </a:p>
          <a:p>
            <a:endParaRPr lang="en-US" sz="1200" dirty="0" smtClean="0"/>
          </a:p>
          <a:p>
            <a:pPr>
              <a:buNone/>
            </a:pPr>
            <a:r>
              <a:rPr lang="en-US" sz="1200" b="1" dirty="0" smtClean="0"/>
              <a:t>Too Much Processing</a:t>
            </a:r>
          </a:p>
          <a:p>
            <a:r>
              <a:rPr lang="en-US" sz="1200" strike="sngStrike" dirty="0" smtClean="0"/>
              <a:t>description</a:t>
            </a:r>
          </a:p>
          <a:p>
            <a:r>
              <a:rPr lang="en-US" sz="1200" strike="sngStrike" dirty="0" err="1" smtClean="0"/>
              <a:t>description_translated</a:t>
            </a:r>
            <a:endParaRPr lang="en-US" sz="1200" strike="sngStrike" dirty="0" smtClean="0"/>
          </a:p>
          <a:p>
            <a:r>
              <a:rPr lang="en-US" sz="1200" strike="sngStrike" dirty="0" err="1" smtClean="0"/>
              <a:t>loan_use</a:t>
            </a:r>
            <a:r>
              <a:rPr lang="en-US" sz="1200" dirty="0" smtClean="0"/>
              <a:t>	</a:t>
            </a:r>
          </a:p>
          <a:p>
            <a:pPr>
              <a:buNone/>
            </a:pPr>
            <a:endParaRPr lang="en-US" sz="1200" b="1" dirty="0"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4725</TotalTime>
  <Words>1707</Words>
  <Application>Microsoft Macintosh PowerPoint</Application>
  <PresentationFormat>On-screen Show (4:3)</PresentationFormat>
  <Paragraphs>427</Paragraphs>
  <Slides>30</Slides>
  <Notes>1</Notes>
  <HiddenSlides>0</HiddenSlides>
  <MMClips>0</MMClips>
  <ScaleCrop>false</ScaleCrop>
  <HeadingPairs>
    <vt:vector size="4" baseType="variant">
      <vt:variant>
        <vt:lpstr>Design Template</vt:lpstr>
      </vt:variant>
      <vt:variant>
        <vt:i4>1</vt:i4>
      </vt:variant>
      <vt:variant>
        <vt:lpstr>Slide Titles</vt:lpstr>
      </vt:variant>
      <vt:variant>
        <vt:i4>30</vt:i4>
      </vt:variant>
    </vt:vector>
  </HeadingPairs>
  <TitlesOfParts>
    <vt:vector size="31" baseType="lpstr">
      <vt:lpstr>Office Theme</vt:lpstr>
      <vt:lpstr>Predictive Modeling of Funding for Kiva Microloans</vt:lpstr>
      <vt:lpstr>Kiva’s Data Science For Good</vt:lpstr>
      <vt:lpstr>Philanthropic-Lender  business model</vt:lpstr>
      <vt:lpstr>1st result in Kiva’s current listing</vt:lpstr>
      <vt:lpstr>“Well now, that’s rather odd…”</vt:lpstr>
      <vt:lpstr>Unusual predictive opportunity</vt:lpstr>
      <vt:lpstr>Slide 7</vt:lpstr>
      <vt:lpstr>Correlation Heat Map</vt:lpstr>
      <vt:lpstr>Base Features</vt:lpstr>
      <vt:lpstr>Feature Processing</vt:lpstr>
      <vt:lpstr>Clustering</vt:lpstr>
      <vt:lpstr>Geographic + Economic clusters</vt:lpstr>
      <vt:lpstr>Purely economic clusters, K-Means</vt:lpstr>
      <vt:lpstr>Purely economic clusters, Mean-Shift</vt:lpstr>
      <vt:lpstr>PCA Generation</vt:lpstr>
      <vt:lpstr>Final feature list</vt:lpstr>
      <vt:lpstr>Supervised Learning</vt:lpstr>
      <vt:lpstr>SelectKBest</vt:lpstr>
      <vt:lpstr>Algorithm Comparison</vt:lpstr>
      <vt:lpstr>Neural Networks / Deep Learning</vt:lpstr>
      <vt:lpstr>Final Result: RFC</vt:lpstr>
      <vt:lpstr>Lessons Learned</vt:lpstr>
      <vt:lpstr>#Puzzle</vt:lpstr>
      <vt:lpstr>Tags &amp; Funding</vt:lpstr>
      <vt:lpstr>Hypotheses</vt:lpstr>
      <vt:lpstr>With &amp; Without Tags Comparison</vt:lpstr>
      <vt:lpstr>Other variables</vt:lpstr>
      <vt:lpstr>Practical Usage</vt:lpstr>
      <vt:lpstr>Shortcomings</vt:lpstr>
      <vt:lpstr>Further Explorations</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Morgan</dc:creator>
  <cp:lastModifiedBy>Morgan</cp:lastModifiedBy>
  <cp:revision>11</cp:revision>
  <dcterms:created xsi:type="dcterms:W3CDTF">2019-07-04T06:12:18Z</dcterms:created>
  <dcterms:modified xsi:type="dcterms:W3CDTF">2019-07-07T12:58:16Z</dcterms:modified>
</cp:coreProperties>
</file>